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8" roundtripDataSignature="AMtx7mj+ASyfN6ESZZhUIlxgnFy1crtE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Nunito-italic.fntdata"/><Relationship Id="rId23" Type="http://schemas.openxmlformats.org/officeDocument/2006/relationships/slide" Target="slides/slide18.xml"/><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Nuni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400"/>
              <a:buNone/>
            </a:pPr>
            <a:r>
              <a:rPr lang="en-US" sz="1800">
                <a:latin typeface="Calibri"/>
                <a:ea typeface="Calibri"/>
                <a:cs typeface="Calibri"/>
                <a:sym typeface="Calibri"/>
              </a:rPr>
              <a:t>The most important aspect of scientific editor’s and editorial boards’ work concerns the </a:t>
            </a:r>
            <a:r>
              <a:rPr i="1" lang="en-US" sz="1800">
                <a:latin typeface="Calibri"/>
                <a:ea typeface="Calibri"/>
                <a:cs typeface="Calibri"/>
                <a:sym typeface="Calibri"/>
              </a:rPr>
              <a:t>curation</a:t>
            </a:r>
            <a:r>
              <a:rPr lang="en-US" sz="1800">
                <a:latin typeface="Calibri"/>
                <a:ea typeface="Calibri"/>
                <a:cs typeface="Calibri"/>
                <a:sym typeface="Calibri"/>
              </a:rPr>
              <a:t> role attributed to them. Check the “Aims and Scope” statement of any journal; there you can have a look at what the journal wants to accomplish.  </a:t>
            </a:r>
            <a:endParaRPr/>
          </a:p>
          <a:p>
            <a:pPr indent="0" lvl="0" marL="0" rtl="0" algn="l">
              <a:lnSpc>
                <a:spcPct val="107000"/>
              </a:lnSpc>
              <a:spcBef>
                <a:spcPts val="800"/>
              </a:spcBef>
              <a:spcAft>
                <a:spcPts val="0"/>
              </a:spcAft>
              <a:buSzPts val="1400"/>
              <a:buNone/>
            </a:pPr>
            <a:r>
              <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“Scope,” simply stated, is the journal’s purpose or objective. This is what the publication wants to achieve by delivering its content to its readers. Also known as “aim” or “mission,” a journal’s goals contain many factors you will want to consider when deciding if the journal is right for you. For example, Nature‘s scope states the following:</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Nature is a weekly international journal publishing the finest peer-reviewed research in all fields of science and technology on the basis of its originality, importance, interdisciplinary interest, timeliness, accessibility, elegance and surprising conclusions. Nature also provides rapid, authoritative, insightful and arresting news and interpretation of topical and coming trends affecting science, scientists, and the wider public.</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Here, we can see:</a:t>
            </a:r>
            <a:endParaRPr sz="1800">
              <a:latin typeface="Calibri"/>
              <a:ea typeface="Calibri"/>
              <a:cs typeface="Calibri"/>
              <a:sym typeface="Calibri"/>
            </a:endParaRPr>
          </a:p>
          <a:p>
            <a:pPr indent="-342900" lvl="0" marL="342900" rtl="0" algn="l">
              <a:lnSpc>
                <a:spcPct val="107000"/>
              </a:lnSpc>
              <a:spcBef>
                <a:spcPts val="800"/>
              </a:spcBef>
              <a:spcAft>
                <a:spcPts val="0"/>
              </a:spcAft>
              <a:buClr>
                <a:schemeClr val="dk1"/>
              </a:buClr>
              <a:buSzPts val="1800"/>
              <a:buFont typeface="Noto Sans Symbols"/>
              <a:buChar char="∙"/>
            </a:pPr>
            <a:r>
              <a:rPr i="1" lang="en-US" sz="1800">
                <a:latin typeface="Calibri"/>
                <a:ea typeface="Calibri"/>
                <a:cs typeface="Calibri"/>
                <a:sym typeface="Calibri"/>
              </a:rPr>
              <a:t>the frequency of the publication (weekly),</a:t>
            </a:r>
            <a:endParaRPr sz="1800">
              <a:latin typeface="Calibri"/>
              <a:ea typeface="Calibri"/>
              <a:cs typeface="Calibri"/>
              <a:sym typeface="Calibri"/>
            </a:endParaRPr>
          </a:p>
          <a:p>
            <a:pPr indent="-342900" lvl="0" marL="342900" rtl="0" algn="l">
              <a:lnSpc>
                <a:spcPct val="107000"/>
              </a:lnSpc>
              <a:spcBef>
                <a:spcPts val="0"/>
              </a:spcBef>
              <a:spcAft>
                <a:spcPts val="0"/>
              </a:spcAft>
              <a:buClr>
                <a:schemeClr val="dk1"/>
              </a:buClr>
              <a:buSzPts val="1800"/>
              <a:buFont typeface="Noto Sans Symbols"/>
              <a:buChar char="∙"/>
            </a:pPr>
            <a:r>
              <a:rPr i="1" lang="en-US" sz="1800">
                <a:latin typeface="Calibri"/>
                <a:ea typeface="Calibri"/>
                <a:cs typeface="Calibri"/>
                <a:sym typeface="Calibri"/>
              </a:rPr>
              <a:t>the circulation size (international),</a:t>
            </a:r>
            <a:endParaRPr sz="1800">
              <a:latin typeface="Calibri"/>
              <a:ea typeface="Calibri"/>
              <a:cs typeface="Calibri"/>
              <a:sym typeface="Calibri"/>
            </a:endParaRPr>
          </a:p>
          <a:p>
            <a:pPr indent="-342900" lvl="0" marL="342900" rtl="0" algn="l">
              <a:lnSpc>
                <a:spcPct val="107000"/>
              </a:lnSpc>
              <a:spcBef>
                <a:spcPts val="0"/>
              </a:spcBef>
              <a:spcAft>
                <a:spcPts val="0"/>
              </a:spcAft>
              <a:buClr>
                <a:schemeClr val="dk1"/>
              </a:buClr>
              <a:buSzPts val="1800"/>
              <a:buFont typeface="Noto Sans Symbols"/>
              <a:buChar char="∙"/>
            </a:pPr>
            <a:r>
              <a:rPr i="1" lang="en-US" sz="1800">
                <a:latin typeface="Calibri"/>
                <a:ea typeface="Calibri"/>
                <a:cs typeface="Calibri"/>
                <a:sym typeface="Calibri"/>
              </a:rPr>
              <a:t>the type of review (peer review),</a:t>
            </a:r>
            <a:endParaRPr sz="1800">
              <a:latin typeface="Calibri"/>
              <a:ea typeface="Calibri"/>
              <a:cs typeface="Calibri"/>
              <a:sym typeface="Calibri"/>
            </a:endParaRPr>
          </a:p>
          <a:p>
            <a:pPr indent="-342900" lvl="0" marL="342900" rtl="0" algn="l">
              <a:lnSpc>
                <a:spcPct val="107000"/>
              </a:lnSpc>
              <a:spcBef>
                <a:spcPts val="0"/>
              </a:spcBef>
              <a:spcAft>
                <a:spcPts val="0"/>
              </a:spcAft>
              <a:buClr>
                <a:schemeClr val="dk1"/>
              </a:buClr>
              <a:buSzPts val="1800"/>
              <a:buFont typeface="Noto Sans Symbols"/>
              <a:buChar char="∙"/>
            </a:pPr>
            <a:r>
              <a:rPr i="1" lang="en-US" sz="1800">
                <a:latin typeface="Calibri"/>
                <a:ea typeface="Calibri"/>
                <a:cs typeface="Calibri"/>
                <a:sym typeface="Calibri"/>
              </a:rPr>
              <a:t>the criteria for selection (“originality, importance, interdisciplinary interest, timeliness, accessibility, elegance and surprising conclusions”), and</a:t>
            </a:r>
            <a:endParaRPr sz="1800">
              <a:latin typeface="Calibri"/>
              <a:ea typeface="Calibri"/>
              <a:cs typeface="Calibri"/>
              <a:sym typeface="Calibri"/>
            </a:endParaRPr>
          </a:p>
          <a:p>
            <a:pPr indent="-342900" lvl="0" marL="342900" rtl="0" algn="l">
              <a:lnSpc>
                <a:spcPct val="107000"/>
              </a:lnSpc>
              <a:spcBef>
                <a:spcPts val="0"/>
              </a:spcBef>
              <a:spcAft>
                <a:spcPts val="0"/>
              </a:spcAft>
              <a:buClr>
                <a:schemeClr val="dk1"/>
              </a:buClr>
              <a:buSzPts val="1800"/>
              <a:buFont typeface="Noto Sans Symbols"/>
              <a:buChar char="∙"/>
            </a:pPr>
            <a:r>
              <a:rPr i="1" lang="en-US" sz="1800">
                <a:latin typeface="Calibri"/>
                <a:ea typeface="Calibri"/>
                <a:cs typeface="Calibri"/>
                <a:sym typeface="Calibri"/>
              </a:rPr>
              <a:t>the types of articles it publishes (news, research articles [“research in all fields of science and technology”] and editorials and commentaries [“interpretation of topical and coming trends”]).</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The journal also includes a mission statement:</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First, to serve scientists through prompt publication of significant advances in any branch of science, and to provide a forum for the reporting and discussion of news and issues concerning science. Second, to ensure that the results of science are rapidly disseminated to the public throughout the world, in a fashion that conveys their significance for knowledge, culture and daily life.</a:t>
            </a:r>
            <a:endParaRPr sz="1800">
              <a:latin typeface="Calibri"/>
              <a:ea typeface="Calibri"/>
              <a:cs typeface="Calibri"/>
              <a:sym typeface="Calibri"/>
            </a:endParaRPr>
          </a:p>
          <a:p>
            <a:pPr indent="0" lvl="0" marL="0" rtl="0" algn="l">
              <a:lnSpc>
                <a:spcPct val="107000"/>
              </a:lnSpc>
              <a:spcBef>
                <a:spcPts val="800"/>
              </a:spcBef>
              <a:spcAft>
                <a:spcPts val="0"/>
              </a:spcAft>
              <a:buSzPts val="1400"/>
              <a:buNone/>
            </a:pPr>
            <a:r>
              <a:rPr i="1" lang="en-US" sz="1800">
                <a:latin typeface="Calibri"/>
                <a:ea typeface="Calibri"/>
                <a:cs typeface="Calibri"/>
                <a:sym typeface="Calibri"/>
              </a:rPr>
              <a:t>Based on the above, we also learned that its audience includes not only scientists but also the general public. Moreover, its content aims to improve our understanding of culture and daily life.</a:t>
            </a:r>
            <a:endParaRPr/>
          </a:p>
        </p:txBody>
      </p:sp>
      <p:sp>
        <p:nvSpPr>
          <p:cNvPr id="246" name="Google Shape;2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More info for editorial decisions </a:t>
            </a:r>
            <a:endParaRPr/>
          </a:p>
          <a:p>
            <a:pPr indent="-228600" lvl="1" marL="914400" rtl="0" algn="l">
              <a:lnSpc>
                <a:spcPct val="100000"/>
              </a:lnSpc>
              <a:spcBef>
                <a:spcPts val="0"/>
              </a:spcBef>
              <a:spcAft>
                <a:spcPts val="0"/>
              </a:spcAft>
              <a:buSzPts val="1400"/>
              <a:buNone/>
            </a:pPr>
            <a:r>
              <a:rPr lang="en-US"/>
              <a:t>Discussion of preprints in the community </a:t>
            </a:r>
            <a:endParaRPr/>
          </a:p>
          <a:p>
            <a:pPr indent="-228600" lvl="1" marL="914400" rtl="0" algn="l">
              <a:lnSpc>
                <a:spcPct val="100000"/>
              </a:lnSpc>
              <a:spcBef>
                <a:spcPts val="0"/>
              </a:spcBef>
              <a:spcAft>
                <a:spcPts val="0"/>
              </a:spcAft>
              <a:buSzPts val="1400"/>
              <a:buNone/>
            </a:pPr>
            <a:r>
              <a:rPr lang="en-US"/>
              <a:t>Metrics for downloads </a:t>
            </a:r>
            <a:endParaRPr/>
          </a:p>
          <a:p>
            <a:pPr indent="-228600" lvl="1" marL="914400" rtl="0" algn="l">
              <a:lnSpc>
                <a:spcPct val="100000"/>
              </a:lnSpc>
              <a:spcBef>
                <a:spcPts val="0"/>
              </a:spcBef>
              <a:spcAft>
                <a:spcPts val="0"/>
              </a:spcAft>
              <a:buSzPts val="1400"/>
              <a:buNone/>
            </a:pPr>
            <a:r>
              <a:rPr lang="en-US"/>
              <a:t>Comments on social media or comment sections on preprint servers </a:t>
            </a:r>
            <a:endParaRPr/>
          </a:p>
          <a:p>
            <a:pPr indent="-228600" lvl="1" marL="914400" rtl="0" algn="l">
              <a:lnSpc>
                <a:spcPct val="100000"/>
              </a:lnSpc>
              <a:spcBef>
                <a:spcPts val="0"/>
              </a:spcBef>
              <a:spcAft>
                <a:spcPts val="0"/>
              </a:spcAft>
              <a:buSzPts val="1400"/>
              <a:buNone/>
            </a:pPr>
            <a:r>
              <a:rPr lang="en-US"/>
              <a:t>Facilitated discussion might aid in identifying relevant peer reviewers </a:t>
            </a:r>
            <a:endParaRPr/>
          </a:p>
          <a:p>
            <a:pPr indent="-228600" lvl="0" marL="457200" marR="0" rtl="0" algn="l">
              <a:lnSpc>
                <a:spcPct val="100000"/>
              </a:lnSpc>
              <a:spcBef>
                <a:spcPts val="0"/>
              </a:spcBef>
              <a:spcAft>
                <a:spcPts val="0"/>
              </a:spcAft>
              <a:buSzPts val="1400"/>
              <a:buNone/>
            </a:pPr>
            <a:r>
              <a:t/>
            </a:r>
            <a:endParaRPr/>
          </a:p>
        </p:txBody>
      </p:sp>
      <p:sp>
        <p:nvSpPr>
          <p:cNvPr id="264" name="Google Shape;26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74" name="Google Shape;27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000"/>
              </a:lnSpc>
              <a:spcBef>
                <a:spcPts val="0"/>
              </a:spcBef>
              <a:spcAft>
                <a:spcPts val="0"/>
              </a:spcAft>
              <a:buSzPts val="1400"/>
              <a:buNone/>
            </a:pPr>
            <a:r>
              <a:rPr lang="en-US"/>
              <a:t>https://www.councilscienceeditors.org/resource-library/editorial-policies/white-paper-on-publication-ethics/2-1-editor-roles-and-responsibilities/#2112</a:t>
            </a:r>
            <a:endParaRPr/>
          </a:p>
        </p:txBody>
      </p:sp>
      <p:sp>
        <p:nvSpPr>
          <p:cNvPr id="283" name="Google Shape;28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3a7db929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c3a7db929c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c3a7db929c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https://plos.org/resources/for-reviewers/</a:t>
            </a:r>
            <a:endParaRPr/>
          </a:p>
          <a:p>
            <a:pPr indent="0" lvl="0" marL="0" rtl="0" algn="l">
              <a:lnSpc>
                <a:spcPct val="100000"/>
              </a:lnSpc>
              <a:spcBef>
                <a:spcPts val="0"/>
              </a:spcBef>
              <a:spcAft>
                <a:spcPts val="0"/>
              </a:spcAft>
              <a:buSzPts val="1400"/>
              <a:buNone/>
            </a:pPr>
            <a:r>
              <a:rPr lang="en-US"/>
              <a:t>https://content.prereview.org/programs/</a:t>
            </a:r>
            <a:endParaRPr/>
          </a:p>
          <a:p>
            <a:pPr indent="0" lvl="0" marL="0" rtl="0" algn="l">
              <a:lnSpc>
                <a:spcPct val="100000"/>
              </a:lnSpc>
              <a:spcBef>
                <a:spcPts val="0"/>
              </a:spcBef>
              <a:spcAft>
                <a:spcPts val="0"/>
              </a:spcAft>
              <a:buSzPts val="1400"/>
              <a:buNone/>
            </a:pPr>
            <a:r>
              <a:t/>
            </a:r>
            <a:endParaRPr/>
          </a:p>
        </p:txBody>
      </p:sp>
      <p:sp>
        <p:nvSpPr>
          <p:cNvPr id="317" name="Google Shape;3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c7a6ea3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dc7a6ea3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Discuss these ideas – it is just one example. Do we agree? </a:t>
            </a:r>
            <a:endParaRPr/>
          </a:p>
        </p:txBody>
      </p:sp>
      <p:sp>
        <p:nvSpPr>
          <p:cNvPr id="333" name="Google Shape;33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3a7db929c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c3a7db929c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c3a7db929c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Welcome to the manuscript editing lifecycle. This course’s section will give you an overview of editorial steps that take place after you submit your manuscript to a journal. </a:t>
            </a:r>
            <a:endParaRPr/>
          </a:p>
          <a:p>
            <a:pPr indent="0" lvl="0" marL="0" rtl="0" algn="l">
              <a:lnSpc>
                <a:spcPct val="100000"/>
              </a:lnSpc>
              <a:spcBef>
                <a:spcPts val="0"/>
              </a:spcBef>
              <a:spcAft>
                <a:spcPts val="0"/>
              </a:spcAft>
              <a:buSzPts val="1400"/>
              <a:buNone/>
            </a:pPr>
            <a:r>
              <a:rPr lang="en-US"/>
              <a:t>Through this presentation, we aim to understand the following:</a:t>
            </a:r>
            <a:endParaRPr/>
          </a:p>
          <a:p>
            <a:pPr indent="0" lvl="0" marL="0" rtl="0" algn="l">
              <a:lnSpc>
                <a:spcPct val="100000"/>
              </a:lnSpc>
              <a:spcBef>
                <a:spcPts val="0"/>
              </a:spcBef>
              <a:spcAft>
                <a:spcPts val="0"/>
              </a:spcAft>
              <a:buSzPts val="1400"/>
              <a:buNone/>
            </a:pPr>
            <a:r>
              <a:rPr lang="en-US"/>
              <a:t>• the role(s) of the editor</a:t>
            </a:r>
            <a:endParaRPr/>
          </a:p>
          <a:p>
            <a:pPr indent="0" lvl="0" marL="0" rtl="0" algn="l">
              <a:lnSpc>
                <a:spcPct val="100000"/>
              </a:lnSpc>
              <a:spcBef>
                <a:spcPts val="0"/>
              </a:spcBef>
              <a:spcAft>
                <a:spcPts val="0"/>
              </a:spcAft>
              <a:buSzPts val="1400"/>
              <a:buNone/>
            </a:pPr>
            <a:r>
              <a:rPr lang="en-US"/>
              <a:t>• the importance of editing in the publication process</a:t>
            </a:r>
            <a:endParaRPr/>
          </a:p>
          <a:p>
            <a:pPr indent="0" lvl="0" marL="0" rtl="0" algn="l">
              <a:lnSpc>
                <a:spcPct val="100000"/>
              </a:lnSpc>
              <a:spcBef>
                <a:spcPts val="0"/>
              </a:spcBef>
              <a:spcAft>
                <a:spcPts val="0"/>
              </a:spcAft>
              <a:buSzPts val="1400"/>
              <a:buNone/>
            </a:pPr>
            <a:r>
              <a:rPr lang="en-US"/>
              <a:t>• how the publication process can take advantage of preprints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 The manuscript lifecycle can be divided into the following steps:</a:t>
            </a:r>
            <a:endParaRPr/>
          </a:p>
          <a:p>
            <a:pPr indent="0" lvl="0" marL="0" rtl="0" algn="l">
              <a:lnSpc>
                <a:spcPct val="100000"/>
              </a:lnSpc>
              <a:spcBef>
                <a:spcPts val="0"/>
              </a:spcBef>
              <a:spcAft>
                <a:spcPts val="0"/>
              </a:spcAft>
              <a:buSzPts val="1400"/>
              <a:buNone/>
            </a:pPr>
            <a:r>
              <a:rPr lang="en-US"/>
              <a:t>a. Initial evaluation</a:t>
            </a:r>
            <a:endParaRPr/>
          </a:p>
          <a:p>
            <a:pPr indent="0" lvl="0" marL="0" rtl="0" algn="l">
              <a:lnSpc>
                <a:spcPct val="100000"/>
              </a:lnSpc>
              <a:spcBef>
                <a:spcPts val="0"/>
              </a:spcBef>
              <a:spcAft>
                <a:spcPts val="0"/>
              </a:spcAft>
              <a:buSzPts val="1400"/>
              <a:buNone/>
            </a:pPr>
            <a:r>
              <a:rPr lang="en-US"/>
              <a:t>	i. desk-rejection</a:t>
            </a:r>
            <a:endParaRPr/>
          </a:p>
          <a:p>
            <a:pPr indent="0" lvl="0" marL="0" rtl="0" algn="l">
              <a:lnSpc>
                <a:spcPct val="100000"/>
              </a:lnSpc>
              <a:spcBef>
                <a:spcPts val="0"/>
              </a:spcBef>
              <a:spcAft>
                <a:spcPts val="0"/>
              </a:spcAft>
              <a:buSzPts val="1400"/>
              <a:buNone/>
            </a:pPr>
            <a:r>
              <a:rPr lang="en-US"/>
              <a:t>	ii. return to author for amendments</a:t>
            </a:r>
            <a:endParaRPr/>
          </a:p>
          <a:p>
            <a:pPr indent="0" lvl="0" marL="0" rtl="0" algn="l">
              <a:lnSpc>
                <a:spcPct val="100000"/>
              </a:lnSpc>
              <a:spcBef>
                <a:spcPts val="0"/>
              </a:spcBef>
              <a:spcAft>
                <a:spcPts val="0"/>
              </a:spcAft>
              <a:buSzPts val="1400"/>
              <a:buNone/>
            </a:pPr>
            <a:r>
              <a:rPr lang="en-US"/>
              <a:t>	iii. accept for review</a:t>
            </a:r>
            <a:endParaRPr/>
          </a:p>
          <a:p>
            <a:pPr indent="0" lvl="0" marL="0" rtl="0" algn="l">
              <a:lnSpc>
                <a:spcPct val="100000"/>
              </a:lnSpc>
              <a:spcBef>
                <a:spcPts val="0"/>
              </a:spcBef>
              <a:spcAft>
                <a:spcPts val="0"/>
              </a:spcAft>
              <a:buSzPts val="1400"/>
              <a:buNone/>
            </a:pPr>
            <a:r>
              <a:rPr lang="en-US"/>
              <a:t>b. Editor assignment and peer review</a:t>
            </a:r>
            <a:endParaRPr/>
          </a:p>
          <a:p>
            <a:pPr indent="0" lvl="0" marL="0" rtl="0" algn="l">
              <a:lnSpc>
                <a:spcPct val="100000"/>
              </a:lnSpc>
              <a:spcBef>
                <a:spcPts val="0"/>
              </a:spcBef>
              <a:spcAft>
                <a:spcPts val="0"/>
              </a:spcAft>
              <a:buSzPts val="1400"/>
              <a:buNone/>
            </a:pPr>
            <a:r>
              <a:rPr lang="en-US"/>
              <a:t>c. Reviews and revisions</a:t>
            </a:r>
            <a:endParaRPr/>
          </a:p>
          <a:p>
            <a:pPr indent="0" lvl="0" marL="0" rtl="0" algn="l">
              <a:lnSpc>
                <a:spcPct val="100000"/>
              </a:lnSpc>
              <a:spcBef>
                <a:spcPts val="0"/>
              </a:spcBef>
              <a:spcAft>
                <a:spcPts val="0"/>
              </a:spcAft>
              <a:buSzPts val="1400"/>
              <a:buNone/>
            </a:pPr>
            <a:r>
              <a:rPr lang="en-US"/>
              <a:t>	i. peer review</a:t>
            </a:r>
            <a:endParaRPr/>
          </a:p>
          <a:p>
            <a:pPr indent="0" lvl="0" marL="0" rtl="0" algn="l">
              <a:lnSpc>
                <a:spcPct val="100000"/>
              </a:lnSpc>
              <a:spcBef>
                <a:spcPts val="0"/>
              </a:spcBef>
              <a:spcAft>
                <a:spcPts val="0"/>
              </a:spcAft>
              <a:buSzPts val="1400"/>
              <a:buNone/>
            </a:pPr>
            <a:r>
              <a:rPr lang="en-US"/>
              <a:t>d. Reviews and revisions</a:t>
            </a:r>
            <a:endParaRPr/>
          </a:p>
          <a:p>
            <a:pPr indent="0" lvl="0" marL="0" rtl="0" algn="l">
              <a:lnSpc>
                <a:spcPct val="100000"/>
              </a:lnSpc>
              <a:spcBef>
                <a:spcPts val="0"/>
              </a:spcBef>
              <a:spcAft>
                <a:spcPts val="0"/>
              </a:spcAft>
              <a:buSzPts val="1400"/>
              <a:buNone/>
            </a:pPr>
            <a:r>
              <a:rPr lang="en-US"/>
              <a:t>	i. returning revisions</a:t>
            </a:r>
            <a:endParaRPr/>
          </a:p>
          <a:p>
            <a:pPr indent="0" lvl="0" marL="0" rtl="0" algn="l">
              <a:lnSpc>
                <a:spcPct val="100000"/>
              </a:lnSpc>
              <a:spcBef>
                <a:spcPts val="0"/>
              </a:spcBef>
              <a:spcAft>
                <a:spcPts val="0"/>
              </a:spcAft>
              <a:buSzPts val="1400"/>
              <a:buNone/>
            </a:pPr>
            <a:r>
              <a:rPr lang="en-US"/>
              <a:t>	ii. barriers to acceptance after revision</a:t>
            </a:r>
            <a:endParaRPr/>
          </a:p>
          <a:p>
            <a:pPr indent="0" lvl="0" marL="0" rtl="0" algn="l">
              <a:lnSpc>
                <a:spcPct val="100000"/>
              </a:lnSpc>
              <a:spcBef>
                <a:spcPts val="0"/>
              </a:spcBef>
              <a:spcAft>
                <a:spcPts val="0"/>
              </a:spcAft>
              <a:buSzPts val="1400"/>
              <a:buNone/>
            </a:pPr>
            <a:r>
              <a:rPr lang="en-US"/>
              <a:t>e. Acceptance and prepublication editing</a:t>
            </a:r>
            <a:endParaRPr/>
          </a:p>
          <a:p>
            <a:pPr indent="0" lvl="0" marL="0" rtl="0" algn="l">
              <a:lnSpc>
                <a:spcPct val="100000"/>
              </a:lnSpc>
              <a:spcBef>
                <a:spcPts val="0"/>
              </a:spcBef>
              <a:spcAft>
                <a:spcPts val="0"/>
              </a:spcAft>
              <a:buSzPts val="1400"/>
              <a:buNone/>
            </a:pPr>
            <a:r>
              <a:rPr lang="en-US"/>
              <a:t>f. Production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44" name="Google Shape;14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After the initial checks, the manuscript is assigned to an editor that will handle the review process and communication with authors. Let’s take a look on the roles academic editors play in this process. Here we will group editors as scientific editors and production editors. </a:t>
            </a:r>
            <a:endParaRPr/>
          </a:p>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Note that, usually, scientific editors’ work takes place before acceptance, whereas production editors’ work takes place after acceptance.</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The expertise lent and the extension of the revisions made define the role of an editor. The attributions and position title of an editor can vary greatly from journal to journal, therefore, the division presented here is an example, not stone-written rules. Moreover, the smaller the journal the more editors’ roles tend overlap. In this context, editors in chief could also work as developmental editors, whereas content editors would be more like associate editors, plus copyediting and proofreading tasks for both. Big publishers/journals tend to outsource services performed by production editors to academic publishing companies because it can be cost-effective and performed entirely after acceptance, not interfering with journal’s decisions.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Scientific editors are the ones we, as writers, reach when submitting a manuscript to a journal. They can be editors in chief or associate editors (and other position’s titles exist, it’s very particular of each publisher/journal), and their main responsibility is concerning scientific aspects of a given paper (eg, novelty, quality of evidence, and contribution to the field). They will perform the initial triage and send the manuscript to review or reject it. Workflows may begin with the editor in chief performing the initial triage, then assigning the manuscript to an associate editor who will handle reviewers’ assignments and the related communication.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33" name="Google Shape;43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chemeClr val="dk1"/>
              </a:buClr>
              <a:buSzPts val="1200"/>
              <a:buFont typeface="Calibri"/>
              <a:buNone/>
            </a:pPr>
            <a:r>
              <a:rPr lang="en-US"/>
              <a:t>Guideline editors, on the other hand, are concerned with what could be called </a:t>
            </a:r>
            <a:r>
              <a:rPr i="1" lang="en-US"/>
              <a:t>parnasian</a:t>
            </a:r>
            <a:r>
              <a:rPr lang="en-US"/>
              <a:t> aspects of a paper, how to make it elegant and pleasant to read. A content academic editor focuses on the general conceptual intent, content, organization, and writing style of the work under consideration, while a developmental editor focuses on the larger picture, identifying gaps in logic and flow. A copyeditor focuses on spelling, punctuation, correct usage of grammar and style, while a proofreader merely marks queries for typesetters, editors, or authors, and the changes made, if any, are quite conservative.</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rtl="0" algn="l">
              <a:lnSpc>
                <a:spcPct val="107000"/>
              </a:lnSpc>
              <a:spcBef>
                <a:spcPts val="800"/>
              </a:spcBef>
              <a:spcAft>
                <a:spcPts val="0"/>
              </a:spcAft>
              <a:buSzPts val="1400"/>
              <a:buNone/>
            </a:pPr>
            <a:r>
              <a:rPr lang="en-US" sz="1200">
                <a:latin typeface="Calibri"/>
                <a:ea typeface="Calibri"/>
                <a:cs typeface="Calibri"/>
                <a:sym typeface="Calibri"/>
              </a:rPr>
              <a:t>In the production stage, the manuscript will be copyedited, sent for author proofing, and prepared to be first published. </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rtl="0" algn="l">
              <a:lnSpc>
                <a:spcPct val="107000"/>
              </a:lnSpc>
              <a:spcBef>
                <a:spcPts val="800"/>
              </a:spcBef>
              <a:spcAft>
                <a:spcPts val="0"/>
              </a:spcAft>
              <a:buSzPts val="1400"/>
              <a:buNone/>
            </a:pPr>
            <a:r>
              <a:rPr lang="en-US" sz="1200">
                <a:latin typeface="Calibri"/>
                <a:ea typeface="Calibri"/>
                <a:cs typeface="Calibri"/>
                <a:sym typeface="Calibri"/>
              </a:rPr>
              <a:t>After that, the manuscript will have metadata and identifiers added to it, artwork quality checked and enhanced, if needed, will be converted to XML and paginated. Of these steps, the addition of metadata and identifiers are certainly the most important ones. </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1200"/>
              <a:buFont typeface="Calibri"/>
              <a:buNone/>
            </a:pPr>
            <a:r>
              <a:rPr lang="en-US" sz="1200">
                <a:latin typeface="Calibri"/>
                <a:ea typeface="Calibri"/>
                <a:cs typeface="Calibri"/>
                <a:sym typeface="Calibri"/>
              </a:rPr>
              <a:t>The final version of the manuscript will be published as print, HTML, and/or PDF usually more than 6 months after its first online appearance. </a:t>
            </a:r>
            <a:endParaRPr/>
          </a:p>
        </p:txBody>
      </p:sp>
      <p:sp>
        <p:nvSpPr>
          <p:cNvPr id="461" name="Google Shape;46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village blacksmith finally found an apprentice willing to work hard at a low pay for long hours.</a:t>
            </a:r>
            <a:endParaRPr/>
          </a:p>
          <a:p>
            <a:pPr indent="0" lvl="0" marL="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Clr>
                <a:schemeClr val="dk1"/>
              </a:buClr>
              <a:buSzPts val="1200"/>
              <a:buFont typeface="Calibri"/>
              <a:buChar char="-"/>
            </a:pPr>
            <a:r>
              <a:rPr lang="en-US"/>
              <a:t>When I take the shoe out of the fire, I’ll lay it on the anvil; </a:t>
            </a:r>
            <a:r>
              <a:rPr i="1" lang="en-US"/>
              <a:t>and when I nod my head, you hit it with this hammer</a:t>
            </a:r>
            <a:r>
              <a:rPr lang="en-US"/>
              <a:t>.</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apprentice did </a:t>
            </a:r>
            <a:r>
              <a:rPr i="1" lang="en-US"/>
              <a:t>exactly</a:t>
            </a:r>
            <a:r>
              <a:rPr lang="en-US"/>
              <a:t> as he was told. Now he is the village blacksmith.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What went wrong there? (confusing instructions)</a:t>
            </a:r>
            <a:endParaRPr/>
          </a:p>
          <a:p>
            <a:pPr indent="0" lvl="0" marL="0" rtl="0" algn="l">
              <a:lnSpc>
                <a:spcPct val="100000"/>
              </a:lnSpc>
              <a:spcBef>
                <a:spcPts val="0"/>
              </a:spcBef>
              <a:spcAft>
                <a:spcPts val="0"/>
              </a:spcAft>
              <a:buSzPts val="1400"/>
              <a:buNone/>
            </a:pPr>
            <a:r>
              <a:t/>
            </a:r>
            <a:endParaRPr/>
          </a:p>
        </p:txBody>
      </p:sp>
      <p:sp>
        <p:nvSpPr>
          <p:cNvPr id="470" name="Google Shape;47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3a7db929c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c3a7db929c_1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chemeClr val="dk1"/>
              </a:buClr>
              <a:buSzPts val="1200"/>
              <a:buFont typeface="Calibri"/>
              <a:buNone/>
            </a:pPr>
            <a:r>
              <a:rPr lang="en-US"/>
              <a:t>Guideline editors, on the other hand, are concerned with what could be called </a:t>
            </a:r>
            <a:r>
              <a:rPr i="1" lang="en-US"/>
              <a:t>parnasian</a:t>
            </a:r>
            <a:r>
              <a:rPr lang="en-US"/>
              <a:t> aspects of a paper, how to make it elegant and pleasant to read. A content academic editor focuses on the general conceptual intent, content, organization, and writing style of the work under consideration, while a developmental editor focuses on the larger picture, identifying gaps in logic and flow. A copyeditor focuses on spelling, punctuation, correct usage of grammar and style, while a proofreader merely marks queries for typesetters, editors, or authors, and the changes made, if any, are quite conservative.</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rtl="0" algn="l">
              <a:lnSpc>
                <a:spcPct val="107000"/>
              </a:lnSpc>
              <a:spcBef>
                <a:spcPts val="800"/>
              </a:spcBef>
              <a:spcAft>
                <a:spcPts val="0"/>
              </a:spcAft>
              <a:buSzPts val="1400"/>
              <a:buNone/>
            </a:pPr>
            <a:r>
              <a:rPr lang="en-US" sz="1200">
                <a:latin typeface="Calibri"/>
                <a:ea typeface="Calibri"/>
                <a:cs typeface="Calibri"/>
                <a:sym typeface="Calibri"/>
              </a:rPr>
              <a:t>In the production stage, the manuscript will be copyedited, sent for author proofing, and prepared to be first published. </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rtl="0" algn="l">
              <a:lnSpc>
                <a:spcPct val="107000"/>
              </a:lnSpc>
              <a:spcBef>
                <a:spcPts val="800"/>
              </a:spcBef>
              <a:spcAft>
                <a:spcPts val="0"/>
              </a:spcAft>
              <a:buSzPts val="1400"/>
              <a:buNone/>
            </a:pPr>
            <a:r>
              <a:rPr lang="en-US" sz="1200">
                <a:latin typeface="Calibri"/>
                <a:ea typeface="Calibri"/>
                <a:cs typeface="Calibri"/>
                <a:sym typeface="Calibri"/>
              </a:rPr>
              <a:t>After that, the manuscript will have metadata and identifiers added to it, artwork quality checked and enhanced, if needed, will be converted to XML and paginated. Of these steps, the addition of metadata and identifiers are certainly the most important ones. </a:t>
            </a:r>
            <a:endParaRPr/>
          </a:p>
          <a:p>
            <a:pPr indent="0" lvl="0" marL="0" rtl="0" algn="l">
              <a:lnSpc>
                <a:spcPct val="107000"/>
              </a:lnSpc>
              <a:spcBef>
                <a:spcPts val="800"/>
              </a:spcBef>
              <a:spcAft>
                <a:spcPts val="0"/>
              </a:spcAft>
              <a:buSzPts val="1400"/>
              <a:buNone/>
            </a:pPr>
            <a:r>
              <a:t/>
            </a:r>
            <a:endParaRPr sz="1200">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1200"/>
              <a:buFont typeface="Calibri"/>
              <a:buNone/>
            </a:pPr>
            <a:r>
              <a:rPr lang="en-US" sz="1200">
                <a:latin typeface="Calibri"/>
                <a:ea typeface="Calibri"/>
                <a:cs typeface="Calibri"/>
                <a:sym typeface="Calibri"/>
              </a:rPr>
              <a:t>The final version of the manuscript will be published as print, HTML, and/or PDF usually more than 6 months after its first online appearance. </a:t>
            </a:r>
            <a:endParaRPr/>
          </a:p>
        </p:txBody>
      </p:sp>
      <p:sp>
        <p:nvSpPr>
          <p:cNvPr id="486" name="Google Shape;486;gc3a7db929c_1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Welcome to the manuscript editing lifecycle. This course’s section will give you an overview of editorial steps that take place after you submit your manuscript to a journal. </a:t>
            </a:r>
            <a:endParaRPr/>
          </a:p>
          <a:p>
            <a:pPr indent="0" lvl="0" marL="0" rtl="0" algn="l">
              <a:lnSpc>
                <a:spcPct val="100000"/>
              </a:lnSpc>
              <a:spcBef>
                <a:spcPts val="0"/>
              </a:spcBef>
              <a:spcAft>
                <a:spcPts val="0"/>
              </a:spcAft>
              <a:buSzPts val="1400"/>
              <a:buNone/>
            </a:pPr>
            <a:r>
              <a:rPr lang="en-US"/>
              <a:t>Through this presentation, we aim to understand the following:</a:t>
            </a:r>
            <a:endParaRPr/>
          </a:p>
          <a:p>
            <a:pPr indent="0" lvl="0" marL="0" rtl="0" algn="l">
              <a:lnSpc>
                <a:spcPct val="100000"/>
              </a:lnSpc>
              <a:spcBef>
                <a:spcPts val="0"/>
              </a:spcBef>
              <a:spcAft>
                <a:spcPts val="0"/>
              </a:spcAft>
              <a:buSzPts val="1400"/>
              <a:buNone/>
            </a:pPr>
            <a:r>
              <a:rPr lang="en-US"/>
              <a:t>• the role(s) of the editor</a:t>
            </a:r>
            <a:endParaRPr/>
          </a:p>
          <a:p>
            <a:pPr indent="0" lvl="0" marL="0" rtl="0" algn="l">
              <a:lnSpc>
                <a:spcPct val="100000"/>
              </a:lnSpc>
              <a:spcBef>
                <a:spcPts val="0"/>
              </a:spcBef>
              <a:spcAft>
                <a:spcPts val="0"/>
              </a:spcAft>
              <a:buSzPts val="1400"/>
              <a:buNone/>
            </a:pPr>
            <a:r>
              <a:rPr lang="en-US"/>
              <a:t>• the importance of editing in the publication process</a:t>
            </a:r>
            <a:endParaRPr/>
          </a:p>
          <a:p>
            <a:pPr indent="0" lvl="0" marL="0" rtl="0" algn="l">
              <a:lnSpc>
                <a:spcPct val="100000"/>
              </a:lnSpc>
              <a:spcBef>
                <a:spcPts val="0"/>
              </a:spcBef>
              <a:spcAft>
                <a:spcPts val="0"/>
              </a:spcAft>
              <a:buSzPts val="1400"/>
              <a:buNone/>
            </a:pPr>
            <a:r>
              <a:rPr lang="en-US"/>
              <a:t>• how the publication process can take advantage of preprints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 The manuscript lifecycle can be divided into the following steps:</a:t>
            </a:r>
            <a:endParaRPr/>
          </a:p>
          <a:p>
            <a:pPr indent="0" lvl="0" marL="0" rtl="0" algn="l">
              <a:lnSpc>
                <a:spcPct val="100000"/>
              </a:lnSpc>
              <a:spcBef>
                <a:spcPts val="0"/>
              </a:spcBef>
              <a:spcAft>
                <a:spcPts val="0"/>
              </a:spcAft>
              <a:buSzPts val="1400"/>
              <a:buNone/>
            </a:pPr>
            <a:r>
              <a:rPr lang="en-US"/>
              <a:t>a. Initial evaluation</a:t>
            </a:r>
            <a:endParaRPr/>
          </a:p>
          <a:p>
            <a:pPr indent="0" lvl="0" marL="0" rtl="0" algn="l">
              <a:lnSpc>
                <a:spcPct val="100000"/>
              </a:lnSpc>
              <a:spcBef>
                <a:spcPts val="0"/>
              </a:spcBef>
              <a:spcAft>
                <a:spcPts val="0"/>
              </a:spcAft>
              <a:buSzPts val="1400"/>
              <a:buNone/>
            </a:pPr>
            <a:r>
              <a:rPr lang="en-US"/>
              <a:t>	i. desk-rejection</a:t>
            </a:r>
            <a:endParaRPr/>
          </a:p>
          <a:p>
            <a:pPr indent="0" lvl="0" marL="0" rtl="0" algn="l">
              <a:lnSpc>
                <a:spcPct val="100000"/>
              </a:lnSpc>
              <a:spcBef>
                <a:spcPts val="0"/>
              </a:spcBef>
              <a:spcAft>
                <a:spcPts val="0"/>
              </a:spcAft>
              <a:buSzPts val="1400"/>
              <a:buNone/>
            </a:pPr>
            <a:r>
              <a:rPr lang="en-US"/>
              <a:t>	ii. return to author for amendments</a:t>
            </a:r>
            <a:endParaRPr/>
          </a:p>
          <a:p>
            <a:pPr indent="0" lvl="0" marL="0" rtl="0" algn="l">
              <a:lnSpc>
                <a:spcPct val="100000"/>
              </a:lnSpc>
              <a:spcBef>
                <a:spcPts val="0"/>
              </a:spcBef>
              <a:spcAft>
                <a:spcPts val="0"/>
              </a:spcAft>
              <a:buSzPts val="1400"/>
              <a:buNone/>
            </a:pPr>
            <a:r>
              <a:rPr lang="en-US"/>
              <a:t>	iii. accept for review</a:t>
            </a:r>
            <a:endParaRPr/>
          </a:p>
          <a:p>
            <a:pPr indent="0" lvl="0" marL="0" rtl="0" algn="l">
              <a:lnSpc>
                <a:spcPct val="100000"/>
              </a:lnSpc>
              <a:spcBef>
                <a:spcPts val="0"/>
              </a:spcBef>
              <a:spcAft>
                <a:spcPts val="0"/>
              </a:spcAft>
              <a:buSzPts val="1400"/>
              <a:buNone/>
            </a:pPr>
            <a:r>
              <a:rPr lang="en-US"/>
              <a:t>b. Editor assignment and peer review</a:t>
            </a:r>
            <a:endParaRPr/>
          </a:p>
          <a:p>
            <a:pPr indent="0" lvl="0" marL="0" rtl="0" algn="l">
              <a:lnSpc>
                <a:spcPct val="100000"/>
              </a:lnSpc>
              <a:spcBef>
                <a:spcPts val="0"/>
              </a:spcBef>
              <a:spcAft>
                <a:spcPts val="0"/>
              </a:spcAft>
              <a:buSzPts val="1400"/>
              <a:buNone/>
            </a:pPr>
            <a:r>
              <a:rPr lang="en-US"/>
              <a:t>c. Reviews and revisions</a:t>
            </a:r>
            <a:endParaRPr/>
          </a:p>
          <a:p>
            <a:pPr indent="0" lvl="0" marL="0" rtl="0" algn="l">
              <a:lnSpc>
                <a:spcPct val="100000"/>
              </a:lnSpc>
              <a:spcBef>
                <a:spcPts val="0"/>
              </a:spcBef>
              <a:spcAft>
                <a:spcPts val="0"/>
              </a:spcAft>
              <a:buSzPts val="1400"/>
              <a:buNone/>
            </a:pPr>
            <a:r>
              <a:rPr lang="en-US"/>
              <a:t>	i. peer review</a:t>
            </a:r>
            <a:endParaRPr/>
          </a:p>
          <a:p>
            <a:pPr indent="0" lvl="0" marL="0" rtl="0" algn="l">
              <a:lnSpc>
                <a:spcPct val="100000"/>
              </a:lnSpc>
              <a:spcBef>
                <a:spcPts val="0"/>
              </a:spcBef>
              <a:spcAft>
                <a:spcPts val="0"/>
              </a:spcAft>
              <a:buSzPts val="1400"/>
              <a:buNone/>
            </a:pPr>
            <a:r>
              <a:rPr lang="en-US"/>
              <a:t>d. Reviews and revisions</a:t>
            </a:r>
            <a:endParaRPr/>
          </a:p>
          <a:p>
            <a:pPr indent="0" lvl="0" marL="0" rtl="0" algn="l">
              <a:lnSpc>
                <a:spcPct val="100000"/>
              </a:lnSpc>
              <a:spcBef>
                <a:spcPts val="0"/>
              </a:spcBef>
              <a:spcAft>
                <a:spcPts val="0"/>
              </a:spcAft>
              <a:buSzPts val="1400"/>
              <a:buNone/>
            </a:pPr>
            <a:r>
              <a:rPr lang="en-US"/>
              <a:t>	i. returning revisions</a:t>
            </a:r>
            <a:endParaRPr/>
          </a:p>
          <a:p>
            <a:pPr indent="0" lvl="0" marL="0" rtl="0" algn="l">
              <a:lnSpc>
                <a:spcPct val="100000"/>
              </a:lnSpc>
              <a:spcBef>
                <a:spcPts val="0"/>
              </a:spcBef>
              <a:spcAft>
                <a:spcPts val="0"/>
              </a:spcAft>
              <a:buSzPts val="1400"/>
              <a:buNone/>
            </a:pPr>
            <a:r>
              <a:rPr lang="en-US"/>
              <a:t>	ii. barriers to acceptance after revision</a:t>
            </a:r>
            <a:endParaRPr/>
          </a:p>
          <a:p>
            <a:pPr indent="0" lvl="0" marL="0" rtl="0" algn="l">
              <a:lnSpc>
                <a:spcPct val="100000"/>
              </a:lnSpc>
              <a:spcBef>
                <a:spcPts val="0"/>
              </a:spcBef>
              <a:spcAft>
                <a:spcPts val="0"/>
              </a:spcAft>
              <a:buSzPts val="1400"/>
              <a:buNone/>
            </a:pPr>
            <a:r>
              <a:rPr lang="en-US"/>
              <a:t>e. Acceptance and prepublication editing</a:t>
            </a:r>
            <a:endParaRPr/>
          </a:p>
          <a:p>
            <a:pPr indent="0" lvl="0" marL="0" rtl="0" algn="l">
              <a:lnSpc>
                <a:spcPct val="100000"/>
              </a:lnSpc>
              <a:spcBef>
                <a:spcPts val="0"/>
              </a:spcBef>
              <a:spcAft>
                <a:spcPts val="0"/>
              </a:spcAft>
              <a:buSzPts val="1400"/>
              <a:buNone/>
            </a:pPr>
            <a:r>
              <a:rPr lang="en-US"/>
              <a:t>f. Production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1" name="Google Shape;15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Suggestion to instructor: build through animation </a:t>
            </a:r>
            <a:endParaRPr/>
          </a:p>
        </p:txBody>
      </p:sp>
      <p:sp>
        <p:nvSpPr>
          <p:cNvPr id="161" name="Google Shape;16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83" name="Google Shape;18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After the initial checks, the manuscript is assigned to an editor that will handle the review process and communication with authors. Let’s take a look on the roles academic editors play in this process. Here we will group editors as scientific editors and production editors. </a:t>
            </a:r>
            <a:endParaRPr/>
          </a:p>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Note that, usually, scientific editors’ work takes place before acceptance, whereas production editors’ work takes place after acceptance.</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The expertise lent and the extension of the revisions made define the role of an editor. The attributions and position title of an editor can vary greatly from journal to journal, therefore, the division presented here is an example, not stone-written rules. Moreover, the smaller the journal the more editors’ roles tend overlap. In this context, editors in chief could also work as developmental editors, whereas content editors would be more like associate editors, plus copyediting and proofreading tasks for both. Big publishers/journals tend to outsource services performed by production editors to academic publishing companies because it can be cost-effective and performed entirely after acceptance, not interfering with journal’s decisions.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Scientific editors are the ones we, as writers, reach when submitting a manuscript to a journal. They can be editors in chief or associate editors (and other position’s titles exist, it’s very particular of each publisher/journal), and their main responsibility is concerning scientific aspects of a given paper (eg, novelty, quality of evidence, and contribution to the field). They will perform the initial triage and send the manuscript to review or reject it. Workflows may begin with the editor in chief performing the initial triage, then assigning the manuscript to an associate editor who will handle reviewers’ assignments and the related communication.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03" name="Google Shape;20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3a7db929c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c3a7db929c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5"/>
          <p:cNvSpPr/>
          <p:nvPr/>
        </p:nvSpPr>
        <p:spPr>
          <a:xfrm>
            <a:off x="-29100" y="-42233"/>
            <a:ext cx="12280799" cy="4676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 name="Google Shape;15;p55"/>
          <p:cNvSpPr txBox="1"/>
          <p:nvPr>
            <p:ph type="ctrTitle"/>
          </p:nvPr>
        </p:nvSpPr>
        <p:spPr>
          <a:xfrm>
            <a:off x="415611" y="992767"/>
            <a:ext cx="11360800" cy="273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6400">
                <a:solidFill>
                  <a:schemeClr val="lt1"/>
                </a:solidFill>
              </a:defRPr>
            </a:lvl1pPr>
            <a:lvl2pPr lvl="1" algn="ctr">
              <a:lnSpc>
                <a:spcPct val="100000"/>
              </a:lnSpc>
              <a:spcBef>
                <a:spcPts val="0"/>
              </a:spcBef>
              <a:spcAft>
                <a:spcPts val="0"/>
              </a:spcAft>
              <a:buClr>
                <a:schemeClr val="lt1"/>
              </a:buClr>
              <a:buSzPts val="5200"/>
              <a:buNone/>
              <a:defRPr sz="6933">
                <a:solidFill>
                  <a:schemeClr val="lt1"/>
                </a:solidFill>
              </a:defRPr>
            </a:lvl2pPr>
            <a:lvl3pPr lvl="2" algn="ctr">
              <a:lnSpc>
                <a:spcPct val="100000"/>
              </a:lnSpc>
              <a:spcBef>
                <a:spcPts val="0"/>
              </a:spcBef>
              <a:spcAft>
                <a:spcPts val="0"/>
              </a:spcAft>
              <a:buClr>
                <a:schemeClr val="lt1"/>
              </a:buClr>
              <a:buSzPts val="5200"/>
              <a:buNone/>
              <a:defRPr sz="6933">
                <a:solidFill>
                  <a:schemeClr val="lt1"/>
                </a:solidFill>
              </a:defRPr>
            </a:lvl3pPr>
            <a:lvl4pPr lvl="3" algn="ctr">
              <a:lnSpc>
                <a:spcPct val="100000"/>
              </a:lnSpc>
              <a:spcBef>
                <a:spcPts val="0"/>
              </a:spcBef>
              <a:spcAft>
                <a:spcPts val="0"/>
              </a:spcAft>
              <a:buClr>
                <a:schemeClr val="lt1"/>
              </a:buClr>
              <a:buSzPts val="5200"/>
              <a:buNone/>
              <a:defRPr sz="6933">
                <a:solidFill>
                  <a:schemeClr val="lt1"/>
                </a:solidFill>
              </a:defRPr>
            </a:lvl4pPr>
            <a:lvl5pPr lvl="4" algn="ctr">
              <a:lnSpc>
                <a:spcPct val="100000"/>
              </a:lnSpc>
              <a:spcBef>
                <a:spcPts val="0"/>
              </a:spcBef>
              <a:spcAft>
                <a:spcPts val="0"/>
              </a:spcAft>
              <a:buClr>
                <a:schemeClr val="lt1"/>
              </a:buClr>
              <a:buSzPts val="5200"/>
              <a:buNone/>
              <a:defRPr sz="6933">
                <a:solidFill>
                  <a:schemeClr val="lt1"/>
                </a:solidFill>
              </a:defRPr>
            </a:lvl5pPr>
            <a:lvl6pPr lvl="5" algn="ctr">
              <a:lnSpc>
                <a:spcPct val="100000"/>
              </a:lnSpc>
              <a:spcBef>
                <a:spcPts val="0"/>
              </a:spcBef>
              <a:spcAft>
                <a:spcPts val="0"/>
              </a:spcAft>
              <a:buClr>
                <a:schemeClr val="lt1"/>
              </a:buClr>
              <a:buSzPts val="5200"/>
              <a:buNone/>
              <a:defRPr sz="6933">
                <a:solidFill>
                  <a:schemeClr val="lt1"/>
                </a:solidFill>
              </a:defRPr>
            </a:lvl6pPr>
            <a:lvl7pPr lvl="6" algn="ctr">
              <a:lnSpc>
                <a:spcPct val="100000"/>
              </a:lnSpc>
              <a:spcBef>
                <a:spcPts val="0"/>
              </a:spcBef>
              <a:spcAft>
                <a:spcPts val="0"/>
              </a:spcAft>
              <a:buClr>
                <a:schemeClr val="lt1"/>
              </a:buClr>
              <a:buSzPts val="5200"/>
              <a:buNone/>
              <a:defRPr sz="6933">
                <a:solidFill>
                  <a:schemeClr val="lt1"/>
                </a:solidFill>
              </a:defRPr>
            </a:lvl7pPr>
            <a:lvl8pPr lvl="7" algn="ctr">
              <a:lnSpc>
                <a:spcPct val="100000"/>
              </a:lnSpc>
              <a:spcBef>
                <a:spcPts val="0"/>
              </a:spcBef>
              <a:spcAft>
                <a:spcPts val="0"/>
              </a:spcAft>
              <a:buClr>
                <a:schemeClr val="lt1"/>
              </a:buClr>
              <a:buSzPts val="5200"/>
              <a:buNone/>
              <a:defRPr sz="6933">
                <a:solidFill>
                  <a:schemeClr val="lt1"/>
                </a:solidFill>
              </a:defRPr>
            </a:lvl8pPr>
            <a:lvl9pPr lvl="8" algn="ctr">
              <a:lnSpc>
                <a:spcPct val="100000"/>
              </a:lnSpc>
              <a:spcBef>
                <a:spcPts val="0"/>
              </a:spcBef>
              <a:spcAft>
                <a:spcPts val="0"/>
              </a:spcAft>
              <a:buClr>
                <a:schemeClr val="lt1"/>
              </a:buClr>
              <a:buSzPts val="5200"/>
              <a:buNone/>
              <a:defRPr sz="6933">
                <a:solidFill>
                  <a:schemeClr val="lt1"/>
                </a:solidFill>
              </a:defRPr>
            </a:lvl9pPr>
          </a:lstStyle>
          <a:p/>
        </p:txBody>
      </p:sp>
      <p:sp>
        <p:nvSpPr>
          <p:cNvPr id="16" name="Google Shape;16;p55"/>
          <p:cNvSpPr txBox="1"/>
          <p:nvPr>
            <p:ph idx="1" type="subTitle"/>
          </p:nvPr>
        </p:nvSpPr>
        <p:spPr>
          <a:xfrm>
            <a:off x="415600" y="4634567"/>
            <a:ext cx="6123600" cy="172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pic>
        <p:nvPicPr>
          <p:cNvPr id="17" name="Google Shape;17;p55"/>
          <p:cNvPicPr preferRelativeResize="0"/>
          <p:nvPr/>
        </p:nvPicPr>
        <p:blipFill rotWithShape="1">
          <a:blip r:embed="rId2">
            <a:alphaModFix/>
          </a:blip>
          <a:srcRect b="0" l="0" r="0" t="0"/>
          <a:stretch/>
        </p:blipFill>
        <p:spPr>
          <a:xfrm>
            <a:off x="7880733" y="5011218"/>
            <a:ext cx="3895667" cy="973900"/>
          </a:xfrm>
          <a:prstGeom prst="rect">
            <a:avLst/>
          </a:prstGeom>
          <a:noFill/>
          <a:ln>
            <a:noFill/>
          </a:ln>
        </p:spPr>
      </p:pic>
      <p:sp>
        <p:nvSpPr>
          <p:cNvPr id="18" name="Google Shape;18;p55"/>
          <p:cNvSpPr txBox="1"/>
          <p:nvPr/>
        </p:nvSpPr>
        <p:spPr>
          <a:xfrm>
            <a:off x="1860300" y="6296500"/>
            <a:ext cx="8502000" cy="52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@XXXXX</a:t>
            </a:r>
            <a:endParaRPr b="0" i="0" sz="1600" u="none" cap="none" strike="noStrike">
              <a:solidFill>
                <a:srgbClr val="888888"/>
              </a:solidFill>
              <a:latin typeface="Nunito"/>
              <a:ea typeface="Nunito"/>
              <a:cs typeface="Nunito"/>
              <a:sym typeface="Nuni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4" name="Shape 74"/>
        <p:cNvGrpSpPr/>
        <p:nvPr/>
      </p:nvGrpSpPr>
      <p:grpSpPr>
        <a:xfrm>
          <a:off x="0" y="0"/>
          <a:ext cx="0" cy="0"/>
          <a:chOff x="0" y="0"/>
          <a:chExt cx="0" cy="0"/>
        </a:xfrm>
      </p:grpSpPr>
      <p:sp>
        <p:nvSpPr>
          <p:cNvPr id="75" name="Google Shape;75;p64"/>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76" name="Google Shape;76;p64"/>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77" name="Google Shape;77;p64"/>
          <p:cNvGrpSpPr/>
          <p:nvPr/>
        </p:nvGrpSpPr>
        <p:grpSpPr>
          <a:xfrm>
            <a:off x="3418618" y="6296500"/>
            <a:ext cx="5354767" cy="524800"/>
            <a:chOff x="2149975" y="4722375"/>
            <a:chExt cx="4016075" cy="393600"/>
          </a:xfrm>
        </p:grpSpPr>
        <p:sp>
          <p:nvSpPr>
            <p:cNvPr id="78" name="Google Shape;78;p64"/>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79" name="Google Shape;79;p64"/>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0" name="Shape 80"/>
        <p:cNvGrpSpPr/>
        <p:nvPr/>
      </p:nvGrpSpPr>
      <p:grpSpPr>
        <a:xfrm>
          <a:off x="0" y="0"/>
          <a:ext cx="0" cy="0"/>
          <a:chOff x="0" y="0"/>
          <a:chExt cx="0" cy="0"/>
        </a:xfrm>
      </p:grpSpPr>
      <p:sp>
        <p:nvSpPr>
          <p:cNvPr id="81" name="Google Shape;81;p65"/>
          <p:cNvSpPr txBox="1"/>
          <p:nvPr>
            <p:ph idx="1" type="body"/>
          </p:nvPr>
        </p:nvSpPr>
        <p:spPr>
          <a:xfrm>
            <a:off x="415600" y="5640767"/>
            <a:ext cx="10940000" cy="806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 name="Google Shape;82;p65"/>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83" name="Google Shape;83;p65"/>
          <p:cNvGrpSpPr/>
          <p:nvPr/>
        </p:nvGrpSpPr>
        <p:grpSpPr>
          <a:xfrm>
            <a:off x="3418618" y="6296500"/>
            <a:ext cx="5354767" cy="524800"/>
            <a:chOff x="2149975" y="4722375"/>
            <a:chExt cx="4016075" cy="393600"/>
          </a:xfrm>
        </p:grpSpPr>
        <p:sp>
          <p:nvSpPr>
            <p:cNvPr id="84" name="Google Shape;84;p65"/>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85" name="Google Shape;85;p65"/>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6" name="Shape 86"/>
        <p:cNvGrpSpPr/>
        <p:nvPr/>
      </p:nvGrpSpPr>
      <p:grpSpPr>
        <a:xfrm>
          <a:off x="0" y="0"/>
          <a:ext cx="0" cy="0"/>
          <a:chOff x="0" y="0"/>
          <a:chExt cx="0" cy="0"/>
        </a:xfrm>
      </p:grpSpPr>
      <p:sp>
        <p:nvSpPr>
          <p:cNvPr id="87" name="Google Shape;87;p66"/>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DD3333"/>
              </a:buClr>
              <a:buSzPts val="12000"/>
              <a:buNone/>
              <a:defRPr sz="16000">
                <a:solidFill>
                  <a:srgbClr val="DD3333"/>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88" name="Google Shape;88;p66"/>
          <p:cNvSpPr txBox="1"/>
          <p:nvPr>
            <p:ph idx="1" type="body"/>
          </p:nvPr>
        </p:nvSpPr>
        <p:spPr>
          <a:xfrm>
            <a:off x="415600" y="4202967"/>
            <a:ext cx="11360800" cy="17344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2133"/>
              </a:spcBef>
              <a:spcAft>
                <a:spcPts val="0"/>
              </a:spcAft>
              <a:buSzPts val="1400"/>
              <a:buChar char="○"/>
              <a:defRPr/>
            </a:lvl2pPr>
            <a:lvl3pPr indent="-317500" lvl="2" marL="1371600" algn="ctr">
              <a:lnSpc>
                <a:spcPct val="115000"/>
              </a:lnSpc>
              <a:spcBef>
                <a:spcPts val="2133"/>
              </a:spcBef>
              <a:spcAft>
                <a:spcPts val="0"/>
              </a:spcAft>
              <a:buSzPts val="1400"/>
              <a:buChar char="■"/>
              <a:defRPr/>
            </a:lvl3pPr>
            <a:lvl4pPr indent="-317500" lvl="3" marL="1828800" algn="ctr">
              <a:lnSpc>
                <a:spcPct val="115000"/>
              </a:lnSpc>
              <a:spcBef>
                <a:spcPts val="2133"/>
              </a:spcBef>
              <a:spcAft>
                <a:spcPts val="0"/>
              </a:spcAft>
              <a:buSzPts val="1400"/>
              <a:buChar char="●"/>
              <a:defRPr/>
            </a:lvl4pPr>
            <a:lvl5pPr indent="-317500" lvl="4" marL="2286000" algn="ctr">
              <a:lnSpc>
                <a:spcPct val="115000"/>
              </a:lnSpc>
              <a:spcBef>
                <a:spcPts val="2133"/>
              </a:spcBef>
              <a:spcAft>
                <a:spcPts val="0"/>
              </a:spcAft>
              <a:buSzPts val="1400"/>
              <a:buChar char="○"/>
              <a:defRPr/>
            </a:lvl5pPr>
            <a:lvl6pPr indent="-317500" lvl="5" marL="2743200" algn="ctr">
              <a:lnSpc>
                <a:spcPct val="115000"/>
              </a:lnSpc>
              <a:spcBef>
                <a:spcPts val="2133"/>
              </a:spcBef>
              <a:spcAft>
                <a:spcPts val="0"/>
              </a:spcAft>
              <a:buSzPts val="1400"/>
              <a:buChar char="■"/>
              <a:defRPr/>
            </a:lvl6pPr>
            <a:lvl7pPr indent="-317500" lvl="6" marL="3200400" algn="ctr">
              <a:lnSpc>
                <a:spcPct val="115000"/>
              </a:lnSpc>
              <a:spcBef>
                <a:spcPts val="2133"/>
              </a:spcBef>
              <a:spcAft>
                <a:spcPts val="0"/>
              </a:spcAft>
              <a:buSzPts val="1400"/>
              <a:buChar char="●"/>
              <a:defRPr/>
            </a:lvl7pPr>
            <a:lvl8pPr indent="-317500" lvl="7" marL="3657600" algn="ctr">
              <a:lnSpc>
                <a:spcPct val="115000"/>
              </a:lnSpc>
              <a:spcBef>
                <a:spcPts val="2133"/>
              </a:spcBef>
              <a:spcAft>
                <a:spcPts val="0"/>
              </a:spcAft>
              <a:buSzPts val="1400"/>
              <a:buChar char="○"/>
              <a:defRPr/>
            </a:lvl8pPr>
            <a:lvl9pPr indent="-317500" lvl="8" marL="4114800" algn="ctr">
              <a:lnSpc>
                <a:spcPct val="115000"/>
              </a:lnSpc>
              <a:spcBef>
                <a:spcPts val="2133"/>
              </a:spcBef>
              <a:spcAft>
                <a:spcPts val="2133"/>
              </a:spcAft>
              <a:buSzPts val="1400"/>
              <a:buChar char="■"/>
              <a:defRPr/>
            </a:lvl9pPr>
          </a:lstStyle>
          <a:p/>
        </p:txBody>
      </p:sp>
      <p:sp>
        <p:nvSpPr>
          <p:cNvPr id="89" name="Google Shape;89;p66"/>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90" name="Google Shape;90;p66"/>
          <p:cNvGrpSpPr/>
          <p:nvPr/>
        </p:nvGrpSpPr>
        <p:grpSpPr>
          <a:xfrm>
            <a:off x="3418618" y="6296500"/>
            <a:ext cx="5354767" cy="524800"/>
            <a:chOff x="2149975" y="4722375"/>
            <a:chExt cx="4016075" cy="393600"/>
          </a:xfrm>
        </p:grpSpPr>
        <p:sp>
          <p:nvSpPr>
            <p:cNvPr id="91" name="Google Shape;91;p66"/>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92" name="Google Shape;92;p66"/>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mmendation">
  <p:cSld name="Recommendation">
    <p:spTree>
      <p:nvGrpSpPr>
        <p:cNvPr id="93" name="Shape 93"/>
        <p:cNvGrpSpPr/>
        <p:nvPr/>
      </p:nvGrpSpPr>
      <p:grpSpPr>
        <a:xfrm>
          <a:off x="0" y="0"/>
          <a:ext cx="0" cy="0"/>
          <a:chOff x="0" y="0"/>
          <a:chExt cx="0" cy="0"/>
        </a:xfrm>
      </p:grpSpPr>
      <p:sp>
        <p:nvSpPr>
          <p:cNvPr id="94" name="Google Shape;94;p67"/>
          <p:cNvSpPr/>
          <p:nvPr/>
        </p:nvSpPr>
        <p:spPr>
          <a:xfrm rot="10800000">
            <a:off x="1198367" y="875467"/>
            <a:ext cx="3353600" cy="3353600"/>
          </a:xfrm>
          <a:prstGeom prst="ellipse">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5" name="Google Shape;95;p67"/>
          <p:cNvSpPr txBox="1"/>
          <p:nvPr>
            <p:ph type="title"/>
          </p:nvPr>
        </p:nvSpPr>
        <p:spPr>
          <a:xfrm>
            <a:off x="3911900" y="1786733"/>
            <a:ext cx="7542400" cy="311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6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67"/>
          <p:cNvSpPr txBox="1"/>
          <p:nvPr>
            <p:ph idx="1" type="subTitle"/>
          </p:nvPr>
        </p:nvSpPr>
        <p:spPr>
          <a:xfrm>
            <a:off x="1198367" y="457567"/>
            <a:ext cx="3353600" cy="397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6132">
                <a:solidFill>
                  <a:srgbClr val="888888"/>
                </a:solidFill>
              </a:defRPr>
            </a:lvl1pPr>
            <a:lvl2pPr lvl="1" algn="ctr">
              <a:lnSpc>
                <a:spcPct val="115000"/>
              </a:lnSpc>
              <a:spcBef>
                <a:spcPts val="2133"/>
              </a:spcBef>
              <a:spcAft>
                <a:spcPts val="0"/>
              </a:spcAft>
              <a:buSzPts val="1400"/>
              <a:buNone/>
              <a:defRPr/>
            </a:lvl2pPr>
            <a:lvl3pPr lvl="2" algn="ctr">
              <a:lnSpc>
                <a:spcPct val="115000"/>
              </a:lnSpc>
              <a:spcBef>
                <a:spcPts val="2133"/>
              </a:spcBef>
              <a:spcAft>
                <a:spcPts val="0"/>
              </a:spcAft>
              <a:buSzPts val="1400"/>
              <a:buNone/>
              <a:defRPr/>
            </a:lvl3pPr>
            <a:lvl4pPr lvl="3" algn="ctr">
              <a:lnSpc>
                <a:spcPct val="115000"/>
              </a:lnSpc>
              <a:spcBef>
                <a:spcPts val="2133"/>
              </a:spcBef>
              <a:spcAft>
                <a:spcPts val="0"/>
              </a:spcAft>
              <a:buSzPts val="1400"/>
              <a:buNone/>
              <a:defRPr/>
            </a:lvl4pPr>
            <a:lvl5pPr lvl="4" algn="ctr">
              <a:lnSpc>
                <a:spcPct val="115000"/>
              </a:lnSpc>
              <a:spcBef>
                <a:spcPts val="2133"/>
              </a:spcBef>
              <a:spcAft>
                <a:spcPts val="0"/>
              </a:spcAft>
              <a:buSzPts val="1400"/>
              <a:buNone/>
              <a:defRPr/>
            </a:lvl5pPr>
            <a:lvl6pPr lvl="5" algn="ctr">
              <a:lnSpc>
                <a:spcPct val="115000"/>
              </a:lnSpc>
              <a:spcBef>
                <a:spcPts val="2133"/>
              </a:spcBef>
              <a:spcAft>
                <a:spcPts val="0"/>
              </a:spcAft>
              <a:buSzPts val="1400"/>
              <a:buNone/>
              <a:defRPr/>
            </a:lvl6pPr>
            <a:lvl7pPr lvl="6" algn="ctr">
              <a:lnSpc>
                <a:spcPct val="115000"/>
              </a:lnSpc>
              <a:spcBef>
                <a:spcPts val="2133"/>
              </a:spcBef>
              <a:spcAft>
                <a:spcPts val="0"/>
              </a:spcAft>
              <a:buSzPts val="1400"/>
              <a:buNone/>
              <a:defRPr/>
            </a:lvl7pPr>
            <a:lvl8pPr lvl="7" algn="ctr">
              <a:lnSpc>
                <a:spcPct val="115000"/>
              </a:lnSpc>
              <a:spcBef>
                <a:spcPts val="2133"/>
              </a:spcBef>
              <a:spcAft>
                <a:spcPts val="0"/>
              </a:spcAft>
              <a:buSzPts val="1400"/>
              <a:buNone/>
              <a:defRPr/>
            </a:lvl8pPr>
            <a:lvl9pPr lvl="8" algn="ctr">
              <a:lnSpc>
                <a:spcPct val="115000"/>
              </a:lnSpc>
              <a:spcBef>
                <a:spcPts val="2133"/>
              </a:spcBef>
              <a:spcAft>
                <a:spcPts val="2133"/>
              </a:spcAft>
              <a:buSzPts val="1400"/>
              <a:buNone/>
              <a:defRPr/>
            </a:lvl9pPr>
          </a:lstStyle>
          <a:p/>
        </p:txBody>
      </p:sp>
      <p:grpSp>
        <p:nvGrpSpPr>
          <p:cNvPr id="97" name="Google Shape;97;p67"/>
          <p:cNvGrpSpPr/>
          <p:nvPr/>
        </p:nvGrpSpPr>
        <p:grpSpPr>
          <a:xfrm>
            <a:off x="3418618" y="6296500"/>
            <a:ext cx="5354767" cy="524800"/>
            <a:chOff x="2149975" y="4722375"/>
            <a:chExt cx="4016075" cy="393600"/>
          </a:xfrm>
        </p:grpSpPr>
        <p:sp>
          <p:nvSpPr>
            <p:cNvPr id="98" name="Google Shape;98;p67"/>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99" name="Google Shape;99;p67"/>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caption over image">
  <p:cSld name="Transparent caption over image">
    <p:spTree>
      <p:nvGrpSpPr>
        <p:cNvPr id="100" name="Shape 100"/>
        <p:cNvGrpSpPr/>
        <p:nvPr/>
      </p:nvGrpSpPr>
      <p:grpSpPr>
        <a:xfrm>
          <a:off x="0" y="0"/>
          <a:ext cx="0" cy="0"/>
          <a:chOff x="0" y="0"/>
          <a:chExt cx="0" cy="0"/>
        </a:xfrm>
      </p:grpSpPr>
      <p:sp>
        <p:nvSpPr>
          <p:cNvPr id="101" name="Google Shape;101;p68"/>
          <p:cNvSpPr txBox="1"/>
          <p:nvPr>
            <p:ph idx="1" type="body"/>
          </p:nvPr>
        </p:nvSpPr>
        <p:spPr>
          <a:xfrm>
            <a:off x="5697867" y="785200"/>
            <a:ext cx="4502000" cy="2006400"/>
          </a:xfrm>
          <a:prstGeom prst="rect">
            <a:avLst/>
          </a:prstGeom>
          <a:solidFill>
            <a:srgbClr val="FFFFFF">
              <a:alpha val="79607"/>
            </a:srgbClr>
          </a:solid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2133"/>
              </a:spcBef>
              <a:spcAft>
                <a:spcPts val="0"/>
              </a:spcAft>
              <a:buClr>
                <a:schemeClr val="dk1"/>
              </a:buClr>
              <a:buSzPts val="1400"/>
              <a:buChar char="○"/>
              <a:defRPr>
                <a:solidFill>
                  <a:schemeClr val="dk1"/>
                </a:solidFill>
              </a:defRPr>
            </a:lvl2pPr>
            <a:lvl3pPr indent="-317500" lvl="2" marL="1371600" algn="l">
              <a:lnSpc>
                <a:spcPct val="115000"/>
              </a:lnSpc>
              <a:spcBef>
                <a:spcPts val="2133"/>
              </a:spcBef>
              <a:spcAft>
                <a:spcPts val="0"/>
              </a:spcAft>
              <a:buClr>
                <a:schemeClr val="dk1"/>
              </a:buClr>
              <a:buSzPts val="1400"/>
              <a:buChar char="■"/>
              <a:defRPr>
                <a:solidFill>
                  <a:schemeClr val="dk1"/>
                </a:solidFill>
              </a:defRPr>
            </a:lvl3pPr>
            <a:lvl4pPr indent="-317500" lvl="3" marL="1828800" algn="l">
              <a:lnSpc>
                <a:spcPct val="115000"/>
              </a:lnSpc>
              <a:spcBef>
                <a:spcPts val="2133"/>
              </a:spcBef>
              <a:spcAft>
                <a:spcPts val="0"/>
              </a:spcAft>
              <a:buClr>
                <a:schemeClr val="dk1"/>
              </a:buClr>
              <a:buSzPts val="1400"/>
              <a:buChar char="●"/>
              <a:defRPr>
                <a:solidFill>
                  <a:schemeClr val="dk1"/>
                </a:solidFill>
              </a:defRPr>
            </a:lvl4pPr>
            <a:lvl5pPr indent="-317500" lvl="4" marL="2286000" algn="l">
              <a:lnSpc>
                <a:spcPct val="115000"/>
              </a:lnSpc>
              <a:spcBef>
                <a:spcPts val="2133"/>
              </a:spcBef>
              <a:spcAft>
                <a:spcPts val="0"/>
              </a:spcAft>
              <a:buClr>
                <a:schemeClr val="dk1"/>
              </a:buClr>
              <a:buSzPts val="1400"/>
              <a:buChar char="○"/>
              <a:defRPr>
                <a:solidFill>
                  <a:schemeClr val="dk1"/>
                </a:solidFill>
              </a:defRPr>
            </a:lvl5pPr>
            <a:lvl6pPr indent="-317500" lvl="5" marL="2743200" algn="l">
              <a:lnSpc>
                <a:spcPct val="115000"/>
              </a:lnSpc>
              <a:spcBef>
                <a:spcPts val="2133"/>
              </a:spcBef>
              <a:spcAft>
                <a:spcPts val="0"/>
              </a:spcAft>
              <a:buClr>
                <a:schemeClr val="dk1"/>
              </a:buClr>
              <a:buSzPts val="1400"/>
              <a:buChar char="■"/>
              <a:defRPr>
                <a:solidFill>
                  <a:schemeClr val="dk1"/>
                </a:solidFill>
              </a:defRPr>
            </a:lvl6pPr>
            <a:lvl7pPr indent="-317500" lvl="6" marL="3200400" algn="l">
              <a:lnSpc>
                <a:spcPct val="115000"/>
              </a:lnSpc>
              <a:spcBef>
                <a:spcPts val="2133"/>
              </a:spcBef>
              <a:spcAft>
                <a:spcPts val="0"/>
              </a:spcAft>
              <a:buClr>
                <a:schemeClr val="dk1"/>
              </a:buClr>
              <a:buSzPts val="1400"/>
              <a:buChar char="●"/>
              <a:defRPr>
                <a:solidFill>
                  <a:schemeClr val="dk1"/>
                </a:solidFill>
              </a:defRPr>
            </a:lvl7pPr>
            <a:lvl8pPr indent="-317500" lvl="7" marL="3657600" algn="l">
              <a:lnSpc>
                <a:spcPct val="115000"/>
              </a:lnSpc>
              <a:spcBef>
                <a:spcPts val="2133"/>
              </a:spcBef>
              <a:spcAft>
                <a:spcPts val="0"/>
              </a:spcAft>
              <a:buClr>
                <a:schemeClr val="dk1"/>
              </a:buClr>
              <a:buSzPts val="1400"/>
              <a:buChar char="○"/>
              <a:defRPr>
                <a:solidFill>
                  <a:schemeClr val="dk1"/>
                </a:solidFill>
              </a:defRPr>
            </a:lvl8pPr>
            <a:lvl9pPr indent="-317500" lvl="8" marL="4114800" algn="l">
              <a:lnSpc>
                <a:spcPct val="115000"/>
              </a:lnSpc>
              <a:spcBef>
                <a:spcPts val="2133"/>
              </a:spcBef>
              <a:spcAft>
                <a:spcPts val="2133"/>
              </a:spcAft>
              <a:buClr>
                <a:schemeClr val="dk1"/>
              </a:buClr>
              <a:buSzPts val="1400"/>
              <a:buChar char="■"/>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6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69"/>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5" name="Google Shape;105;p6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6" name="Google Shape;106;p6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 name="Google Shape;107;p69"/>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600"/>
              <a:buNone/>
              <a:defRPr/>
            </a:lvl1pPr>
            <a:lvl2pPr indent="0" lvl="1" marL="0" algn="r">
              <a:lnSpc>
                <a:spcPct val="100000"/>
              </a:lnSpc>
              <a:spcBef>
                <a:spcPts val="0"/>
              </a:spcBef>
              <a:spcAft>
                <a:spcPts val="0"/>
              </a:spcAft>
              <a:buSzPts val="1600"/>
              <a:buNone/>
              <a:defRPr/>
            </a:lvl2pPr>
            <a:lvl3pPr indent="0" lvl="2" marL="0" algn="r">
              <a:lnSpc>
                <a:spcPct val="100000"/>
              </a:lnSpc>
              <a:spcBef>
                <a:spcPts val="0"/>
              </a:spcBef>
              <a:spcAft>
                <a:spcPts val="0"/>
              </a:spcAft>
              <a:buSzPts val="1600"/>
              <a:buNone/>
              <a:defRPr/>
            </a:lvl3pPr>
            <a:lvl4pPr indent="0" lvl="3" marL="0" algn="r">
              <a:lnSpc>
                <a:spcPct val="100000"/>
              </a:lnSpc>
              <a:spcBef>
                <a:spcPts val="0"/>
              </a:spcBef>
              <a:spcAft>
                <a:spcPts val="0"/>
              </a:spcAft>
              <a:buSzPts val="1600"/>
              <a:buNone/>
              <a:defRPr/>
            </a:lvl4pPr>
            <a:lvl5pPr indent="0" lvl="4" marL="0" algn="r">
              <a:lnSpc>
                <a:spcPct val="100000"/>
              </a:lnSpc>
              <a:spcBef>
                <a:spcPts val="0"/>
              </a:spcBef>
              <a:spcAft>
                <a:spcPts val="0"/>
              </a:spcAft>
              <a:buSzPts val="1600"/>
              <a:buNone/>
              <a:defRPr/>
            </a:lvl5pPr>
            <a:lvl6pPr indent="0" lvl="5" marL="0" algn="r">
              <a:lnSpc>
                <a:spcPct val="100000"/>
              </a:lnSpc>
              <a:spcBef>
                <a:spcPts val="0"/>
              </a:spcBef>
              <a:spcAft>
                <a:spcPts val="0"/>
              </a:spcAft>
              <a:buSzPts val="1600"/>
              <a:buNone/>
              <a:defRPr/>
            </a:lvl6pPr>
            <a:lvl7pPr indent="0" lvl="6" marL="0" algn="r">
              <a:lnSpc>
                <a:spcPct val="100000"/>
              </a:lnSpc>
              <a:spcBef>
                <a:spcPts val="0"/>
              </a:spcBef>
              <a:spcAft>
                <a:spcPts val="0"/>
              </a:spcAft>
              <a:buSzPts val="1600"/>
              <a:buNone/>
              <a:defRPr/>
            </a:lvl7pPr>
            <a:lvl8pPr indent="0" lvl="7" marL="0" algn="r">
              <a:lnSpc>
                <a:spcPct val="100000"/>
              </a:lnSpc>
              <a:spcBef>
                <a:spcPts val="0"/>
              </a:spcBef>
              <a:spcAft>
                <a:spcPts val="0"/>
              </a:spcAft>
              <a:buSzPts val="1600"/>
              <a:buNone/>
              <a:defRPr/>
            </a:lvl8pPr>
            <a:lvl9pPr indent="0" lvl="8" marL="0" algn="r">
              <a:lnSpc>
                <a:spcPct val="100000"/>
              </a:lnSpc>
              <a:spcBef>
                <a:spcPts val="0"/>
              </a:spcBef>
              <a:spcAft>
                <a:spcPts val="0"/>
              </a:spcAft>
              <a:buSzPts val="1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6"/>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1" name="Google Shape;21;p56"/>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22" name="Google Shape;22;p56"/>
          <p:cNvGrpSpPr/>
          <p:nvPr/>
        </p:nvGrpSpPr>
        <p:grpSpPr>
          <a:xfrm>
            <a:off x="3418618" y="6296500"/>
            <a:ext cx="5354767" cy="524800"/>
            <a:chOff x="2149975" y="4722375"/>
            <a:chExt cx="4016075" cy="393600"/>
          </a:xfrm>
        </p:grpSpPr>
        <p:sp>
          <p:nvSpPr>
            <p:cNvPr id="23" name="Google Shape;23;p56"/>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@XXXX</a:t>
              </a:r>
              <a:endParaRPr b="0" i="0" sz="1600" u="none" cap="none" strike="noStrike">
                <a:solidFill>
                  <a:srgbClr val="888888"/>
                </a:solidFill>
                <a:latin typeface="Nunito"/>
                <a:ea typeface="Nunito"/>
                <a:cs typeface="Nunito"/>
                <a:sym typeface="Nunito"/>
              </a:endParaRPr>
            </a:p>
          </p:txBody>
        </p:sp>
        <p:pic>
          <p:nvPicPr>
            <p:cNvPr id="24" name="Google Shape;24;p56"/>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57"/>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27" name="Google Shape;27;p57"/>
          <p:cNvGrpSpPr/>
          <p:nvPr/>
        </p:nvGrpSpPr>
        <p:grpSpPr>
          <a:xfrm>
            <a:off x="3418618" y="6296500"/>
            <a:ext cx="5354767" cy="524800"/>
            <a:chOff x="2149975" y="4722375"/>
            <a:chExt cx="4016075" cy="393600"/>
          </a:xfrm>
        </p:grpSpPr>
        <p:sp>
          <p:nvSpPr>
            <p:cNvPr id="28" name="Google Shape;28;p57"/>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29" name="Google Shape;29;p57"/>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5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58"/>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33" name="Google Shape;33;p58"/>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58"/>
          <p:cNvGrpSpPr/>
          <p:nvPr/>
        </p:nvGrpSpPr>
        <p:grpSpPr>
          <a:xfrm>
            <a:off x="3418618" y="6296500"/>
            <a:ext cx="5354767" cy="524800"/>
            <a:chOff x="2149975" y="4722375"/>
            <a:chExt cx="4016075" cy="393600"/>
          </a:xfrm>
        </p:grpSpPr>
        <p:sp>
          <p:nvSpPr>
            <p:cNvPr id="35" name="Google Shape;35;p58"/>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36" name="Google Shape;36;p58"/>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 name="Shape 37"/>
        <p:cNvGrpSpPr/>
        <p:nvPr/>
      </p:nvGrpSpPr>
      <p:grpSpPr>
        <a:xfrm>
          <a:off x="0" y="0"/>
          <a:ext cx="0" cy="0"/>
          <a:chOff x="0" y="0"/>
          <a:chExt cx="0" cy="0"/>
        </a:xfrm>
      </p:grpSpPr>
      <p:sp>
        <p:nvSpPr>
          <p:cNvPr id="38" name="Google Shape;38;p59"/>
          <p:cNvSpPr/>
          <p:nvPr/>
        </p:nvSpPr>
        <p:spPr>
          <a:xfrm>
            <a:off x="5236767" y="-167"/>
            <a:ext cx="69552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 name="Google Shape;39;p59"/>
          <p:cNvSpPr txBox="1"/>
          <p:nvPr>
            <p:ph type="title"/>
          </p:nvPr>
        </p:nvSpPr>
        <p:spPr>
          <a:xfrm>
            <a:off x="354000" y="1644233"/>
            <a:ext cx="44140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40" name="Google Shape;40;p59"/>
          <p:cNvSpPr txBox="1"/>
          <p:nvPr>
            <p:ph idx="1" type="subTitle"/>
          </p:nvPr>
        </p:nvSpPr>
        <p:spPr>
          <a:xfrm>
            <a:off x="354000" y="3737433"/>
            <a:ext cx="4414000" cy="16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41" name="Google Shape;41;p59"/>
          <p:cNvSpPr txBox="1"/>
          <p:nvPr>
            <p:ph idx="2" type="body"/>
          </p:nvPr>
        </p:nvSpPr>
        <p:spPr>
          <a:xfrm>
            <a:off x="5683133" y="965433"/>
            <a:ext cx="6018800" cy="49268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42" name="Google Shape;42;p59"/>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43" name="Google Shape;43;p59"/>
          <p:cNvGrpSpPr/>
          <p:nvPr/>
        </p:nvGrpSpPr>
        <p:grpSpPr>
          <a:xfrm>
            <a:off x="101585" y="6333200"/>
            <a:ext cx="5135184" cy="524800"/>
            <a:chOff x="2149975" y="4722375"/>
            <a:chExt cx="3851388" cy="393600"/>
          </a:xfrm>
        </p:grpSpPr>
        <p:sp>
          <p:nvSpPr>
            <p:cNvPr id="44" name="Google Shape;44;p59"/>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45" name="Google Shape;45;p59"/>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6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60"/>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49" name="Google Shape;49;p60"/>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50" name="Google Shape;50;p60"/>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51" name="Google Shape;51;p60"/>
          <p:cNvGrpSpPr/>
          <p:nvPr/>
        </p:nvGrpSpPr>
        <p:grpSpPr>
          <a:xfrm>
            <a:off x="3418618" y="6296500"/>
            <a:ext cx="5354767" cy="524800"/>
            <a:chOff x="2149975" y="4722375"/>
            <a:chExt cx="4016075" cy="393600"/>
          </a:xfrm>
        </p:grpSpPr>
        <p:sp>
          <p:nvSpPr>
            <p:cNvPr id="52" name="Google Shape;52;p60"/>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53" name="Google Shape;53;p60"/>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61"/>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57" name="Google Shape;57;p61"/>
          <p:cNvGrpSpPr/>
          <p:nvPr/>
        </p:nvGrpSpPr>
        <p:grpSpPr>
          <a:xfrm>
            <a:off x="3418618" y="6296500"/>
            <a:ext cx="5354767" cy="524800"/>
            <a:chOff x="2149975" y="4722375"/>
            <a:chExt cx="4016075" cy="393600"/>
          </a:xfrm>
        </p:grpSpPr>
        <p:sp>
          <p:nvSpPr>
            <p:cNvPr id="58" name="Google Shape;58;p61"/>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59" name="Google Shape;59;p61"/>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eft text">
  <p:cSld name="One column left text">
    <p:spTree>
      <p:nvGrpSpPr>
        <p:cNvPr id="60" name="Shape 60"/>
        <p:cNvGrpSpPr/>
        <p:nvPr/>
      </p:nvGrpSpPr>
      <p:grpSpPr>
        <a:xfrm>
          <a:off x="0" y="0"/>
          <a:ext cx="0" cy="0"/>
          <a:chOff x="0" y="0"/>
          <a:chExt cx="0" cy="0"/>
        </a:xfrm>
      </p:grpSpPr>
      <p:sp>
        <p:nvSpPr>
          <p:cNvPr id="61" name="Google Shape;61;p62"/>
          <p:cNvSpPr txBox="1"/>
          <p:nvPr>
            <p:ph type="title"/>
          </p:nvPr>
        </p:nvSpPr>
        <p:spPr>
          <a:xfrm>
            <a:off x="415600" y="740800"/>
            <a:ext cx="48212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62" name="Google Shape;62;p62"/>
          <p:cNvSpPr txBox="1"/>
          <p:nvPr>
            <p:ph idx="1" type="body"/>
          </p:nvPr>
        </p:nvSpPr>
        <p:spPr>
          <a:xfrm>
            <a:off x="415600" y="1852800"/>
            <a:ext cx="4821200" cy="4239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63" name="Google Shape;63;p62"/>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64" name="Google Shape;64;p62"/>
          <p:cNvGrpSpPr/>
          <p:nvPr/>
        </p:nvGrpSpPr>
        <p:grpSpPr>
          <a:xfrm>
            <a:off x="101585" y="6333200"/>
            <a:ext cx="5135184" cy="524800"/>
            <a:chOff x="2149975" y="4722375"/>
            <a:chExt cx="3851388" cy="393600"/>
          </a:xfrm>
        </p:grpSpPr>
        <p:sp>
          <p:nvSpPr>
            <p:cNvPr id="65" name="Google Shape;65;p62"/>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66" name="Google Shape;66;p62"/>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right text">
  <p:cSld name="One column right text">
    <p:spTree>
      <p:nvGrpSpPr>
        <p:cNvPr id="67" name="Shape 67"/>
        <p:cNvGrpSpPr/>
        <p:nvPr/>
      </p:nvGrpSpPr>
      <p:grpSpPr>
        <a:xfrm>
          <a:off x="0" y="0"/>
          <a:ext cx="0" cy="0"/>
          <a:chOff x="0" y="0"/>
          <a:chExt cx="0" cy="0"/>
        </a:xfrm>
      </p:grpSpPr>
      <p:sp>
        <p:nvSpPr>
          <p:cNvPr id="68" name="Google Shape;68;p63"/>
          <p:cNvSpPr txBox="1"/>
          <p:nvPr>
            <p:ph type="title"/>
          </p:nvPr>
        </p:nvSpPr>
        <p:spPr>
          <a:xfrm>
            <a:off x="6604000" y="740800"/>
            <a:ext cx="50276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69" name="Google Shape;69;p63"/>
          <p:cNvSpPr txBox="1"/>
          <p:nvPr>
            <p:ph idx="1" type="body"/>
          </p:nvPr>
        </p:nvSpPr>
        <p:spPr>
          <a:xfrm>
            <a:off x="6604000" y="1852800"/>
            <a:ext cx="5027600" cy="4239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70" name="Google Shape;70;p63"/>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grpSp>
        <p:nvGrpSpPr>
          <p:cNvPr id="71" name="Google Shape;71;p63"/>
          <p:cNvGrpSpPr/>
          <p:nvPr/>
        </p:nvGrpSpPr>
        <p:grpSpPr>
          <a:xfrm>
            <a:off x="6603985" y="6333200"/>
            <a:ext cx="5135184" cy="524800"/>
            <a:chOff x="2149975" y="4722375"/>
            <a:chExt cx="3851388" cy="393600"/>
          </a:xfrm>
        </p:grpSpPr>
        <p:sp>
          <p:nvSpPr>
            <p:cNvPr id="72" name="Google Shape;72;p63"/>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Calibri"/>
                  <a:ea typeface="Calibri"/>
                  <a:cs typeface="Calibri"/>
                  <a:sym typeface="Calibri"/>
                </a:rPr>
                <a:t>@ASAPbio_  |  #ASAPbio  |  @ XXXX</a:t>
              </a:r>
              <a:endParaRPr b="0" i="0" sz="1600" u="none" cap="none" strike="noStrike">
                <a:solidFill>
                  <a:srgbClr val="888888"/>
                </a:solidFill>
                <a:latin typeface="Nunito"/>
                <a:ea typeface="Nunito"/>
                <a:cs typeface="Nunito"/>
                <a:sym typeface="Nunito"/>
              </a:endParaRPr>
            </a:p>
          </p:txBody>
        </p:sp>
        <p:pic>
          <p:nvPicPr>
            <p:cNvPr id="73" name="Google Shape;73;p63"/>
            <p:cNvPicPr preferRelativeResize="0"/>
            <p:nvPr/>
          </p:nvPicPr>
          <p:blipFill rotWithShape="1">
            <a:blip r:embed="rId2">
              <a:alphaModFix/>
            </a:blip>
            <a:srcRect b="0" l="0" r="0" t="0"/>
            <a:stretch/>
          </p:blipFill>
          <p:spPr>
            <a:xfrm>
              <a:off x="2149975" y="4801648"/>
              <a:ext cx="940250" cy="2350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2pPr>
            <a:lvl3pPr lvl="2"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3pPr>
            <a:lvl4pPr lvl="3"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4pPr>
            <a:lvl5pPr lvl="4"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5pPr>
            <a:lvl6pPr lvl="5"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6pPr>
            <a:lvl7pPr lvl="6"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7pPr>
            <a:lvl8pPr lvl="7"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8pPr>
            <a:lvl9pPr lvl="8"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9pPr>
          </a:lstStyle>
          <a:p/>
        </p:txBody>
      </p:sp>
      <p:sp>
        <p:nvSpPr>
          <p:cNvPr id="11" name="Google Shape;11;p54"/>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867"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867" u="none" cap="none" strike="noStrike">
                <a:solidFill>
                  <a:schemeClr val="dk2"/>
                </a:solidFill>
                <a:latin typeface="Nunito"/>
                <a:ea typeface="Nunito"/>
                <a:cs typeface="Nunito"/>
                <a:sym typeface="Nunito"/>
              </a:defRPr>
            </a:lvl9pPr>
          </a:lstStyle>
          <a:p/>
        </p:txBody>
      </p:sp>
      <p:sp>
        <p:nvSpPr>
          <p:cNvPr id="12" name="Google Shape;12;p54"/>
          <p:cNvSpPr txBox="1"/>
          <p:nvPr>
            <p:ph idx="12" type="sldNum"/>
          </p:nvPr>
        </p:nvSpPr>
        <p:spPr>
          <a:xfrm>
            <a:off x="11355677" y="6296489"/>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3.png"/><Relationship Id="rId8"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blog.f1000.com/2020/01/31/a-brief-history-of-peer-review/" TargetMode="External"/><Relationship Id="rId4" Type="http://schemas.openxmlformats.org/officeDocument/2006/relationships/hyperlink" Target="https://www.stm-assoc.org/2015_03_04_STM_journal_at_350_Mabe.pdf" TargetMode="External"/><Relationship Id="rId9" Type="http://schemas.openxmlformats.org/officeDocument/2006/relationships/hyperlink" Target="https://asistdl.onlinelibrary.wiley.com/doi/full/10.1002/asi.22784?casa_token=nEayy_-NY2AAAAAA%3A1qkxK1uESg0wKtAr-0ltOEboMDYQbriBXeyp6BvBkEINzSr-rG4yVMvEFWpu2lmp72NaN-T7hoJV0HI" TargetMode="External"/><Relationship Id="rId5" Type="http://schemas.openxmlformats.org/officeDocument/2006/relationships/hyperlink" Target="https://catalogues.royalsociety.org/CalmView/Record.aspx?src=Catalog&amp;id=RR" TargetMode="External"/><Relationship Id="rId6" Type="http://schemas.openxmlformats.org/officeDocument/2006/relationships/hyperlink" Target="https://blogs.scientificamerican.com/information-culture/the-birth-of-modern-peer-review/" TargetMode="External"/><Relationship Id="rId7" Type="http://schemas.openxmlformats.org/officeDocument/2006/relationships/hyperlink" Target="https://www.elsevier.com/connect/editors-update/when-reviewing-goes-wrong-the-ugly-side-of-peer-review" TargetMode="External"/><Relationship Id="rId8" Type="http://schemas.openxmlformats.org/officeDocument/2006/relationships/hyperlink" Target="https://blogs.biomedcentral.com/bmcblog/2017/05/05/the-history-of-peer-review-and-looking-forward-to-preprints-in-biomedicin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www.councilscienceeditors.org/resource-library/editorial-policies/white-paper-on-publication-ethics/" TargetMode="External"/><Relationship Id="rId4" Type="http://schemas.openxmlformats.org/officeDocument/2006/relationships/hyperlink" Target="https://www.councilscienceeditors.org/resource-library/editorial-policies/white-paper-on-publication-ethics/" TargetMode="External"/><Relationship Id="rId9" Type="http://schemas.openxmlformats.org/officeDocument/2006/relationships/hyperlink" Target="https://theplosblog.plos.org/2019/11/why-engage-with-preprints/" TargetMode="External"/><Relationship Id="rId5" Type="http://schemas.openxmlformats.org/officeDocument/2006/relationships/hyperlink" Target="https://www.councilscienceeditors.org/resource-library/editorial-policies/white-paper-on-publication-ethics/" TargetMode="External"/><Relationship Id="rId6" Type="http://schemas.openxmlformats.org/officeDocument/2006/relationships/hyperlink" Target="https://www.elsevier.com/__data/assets/pdf_file/0005/95117/SC_FAQ-Role-of-an-Editor-22092014.pdf" TargetMode="External"/><Relationship Id="rId7" Type="http://schemas.openxmlformats.org/officeDocument/2006/relationships/hyperlink" Target="http://publicationethics.org/files/Code_of_conduct_for_journal_editors_Mar11.pdf" TargetMode="External"/><Relationship Id="rId8" Type="http://schemas.openxmlformats.org/officeDocument/2006/relationships/hyperlink" Target="https://bmcmedicine.biomedcentral.com/articles/10.1186/s12916-017-09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type="ctrTitle"/>
          </p:nvPr>
        </p:nvSpPr>
        <p:spPr>
          <a:xfrm>
            <a:off x="179229" y="1007054"/>
            <a:ext cx="11776389" cy="273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1" lang="en-US" sz="6000"/>
              <a:t>Preprinting and Publishing in the Life and Biomedical Sciences</a:t>
            </a:r>
            <a:endParaRPr/>
          </a:p>
        </p:txBody>
      </p:sp>
      <p:sp>
        <p:nvSpPr>
          <p:cNvPr id="114" name="Google Shape;114;p1"/>
          <p:cNvSpPr txBox="1"/>
          <p:nvPr>
            <p:ph idx="1" type="subTitle"/>
          </p:nvPr>
        </p:nvSpPr>
        <p:spPr>
          <a:xfrm>
            <a:off x="415600" y="4634567"/>
            <a:ext cx="6123600" cy="1727200"/>
          </a:xfrm>
          <a:prstGeom prst="rect">
            <a:avLst/>
          </a:prstGeom>
          <a:noFill/>
          <a:ln>
            <a:noFill/>
          </a:ln>
        </p:spPr>
        <p:txBody>
          <a:bodyPr anchorCtr="0" anchor="ctr" bIns="91425" lIns="91425" spcFirstLastPara="1" rIns="91425" wrap="square" tIns="91425">
            <a:noAutofit/>
          </a:bodyPr>
          <a:lstStyle/>
          <a:p>
            <a:pPr indent="-342900" lvl="0" marL="457200" rtl="0" algn="ctr">
              <a:lnSpc>
                <a:spcPct val="100000"/>
              </a:lnSpc>
              <a:spcBef>
                <a:spcPts val="0"/>
              </a:spcBef>
              <a:spcAft>
                <a:spcPts val="0"/>
              </a:spcAft>
              <a:buSzPts val="2400"/>
              <a:buNone/>
            </a:pPr>
            <a:r>
              <a:rPr lang="en-US"/>
              <a:t>The editorial process </a:t>
            </a:r>
            <a:endParaRPr/>
          </a:p>
          <a:p>
            <a:pPr indent="-342900" lvl="0" marL="457200" rtl="0" algn="ctr">
              <a:lnSpc>
                <a:spcPct val="100000"/>
              </a:lnSpc>
              <a:spcBef>
                <a:spcPts val="0"/>
              </a:spcBef>
              <a:spcAft>
                <a:spcPts val="0"/>
              </a:spcAft>
              <a:buSzPts val="2400"/>
              <a:buNone/>
            </a:pPr>
            <a:r>
              <a:rPr lang="en-US"/>
              <a:t>and peer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6"/>
          <p:cNvSpPr txBox="1"/>
          <p:nvPr>
            <p:ph type="title"/>
          </p:nvPr>
        </p:nvSpPr>
        <p:spPr>
          <a:xfrm>
            <a:off x="300813" y="48300"/>
            <a:ext cx="3733200" cy="11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Editor-in-Chief</a:t>
            </a:r>
            <a:endParaRPr/>
          </a:p>
        </p:txBody>
      </p:sp>
      <p:sp>
        <p:nvSpPr>
          <p:cNvPr id="249" name="Google Shape;249;p6"/>
          <p:cNvSpPr txBox="1"/>
          <p:nvPr/>
        </p:nvSpPr>
        <p:spPr>
          <a:xfrm>
            <a:off x="3086700" y="1067182"/>
            <a:ext cx="8739600" cy="512443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Overall responsibility for editorial content at the journal</a:t>
            </a:r>
            <a:endParaRPr b="0" i="0" sz="20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Ultimate say on editorial decisions</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Sets strategy and direction for the journal</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Drives and oversees development of journal scope and editorial policies</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May be more or less involved in manuscript handling depending on the journal structure and size</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Public face for the journal</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May be academic (a recognized leader in the field served by the journal) or professional (an employee of the journal or publisher)</a:t>
            </a:r>
            <a:endParaRPr b="0" i="0" sz="1800" u="none" cap="none" strike="noStrike">
              <a:solidFill>
                <a:schemeClr val="dk2"/>
              </a:solidFill>
              <a:latin typeface="Nunito"/>
              <a:ea typeface="Nunito"/>
              <a:cs typeface="Nunito"/>
              <a:sym typeface="Nunito"/>
            </a:endParaRPr>
          </a:p>
          <a:p>
            <a:pPr indent="-342900" lvl="0" marL="457200" marR="0" rtl="0" algn="just">
              <a:lnSpc>
                <a:spcPct val="150000"/>
              </a:lnSpc>
              <a:spcBef>
                <a:spcPts val="0"/>
              </a:spcBef>
              <a:spcAft>
                <a:spcPts val="0"/>
              </a:spcAft>
              <a:buClr>
                <a:schemeClr val="dk2"/>
              </a:buClr>
              <a:buSzPts val="1800"/>
              <a:buFont typeface="Nunito"/>
              <a:buChar char="●"/>
            </a:pPr>
            <a:r>
              <a:rPr b="0" i="0" lang="en-US" sz="1800" u="none" cap="none" strike="noStrike">
                <a:solidFill>
                  <a:schemeClr val="dk2"/>
                </a:solidFill>
                <a:latin typeface="Nunito"/>
                <a:ea typeface="Nunito"/>
                <a:cs typeface="Nunito"/>
                <a:sym typeface="Nunito"/>
              </a:rPr>
              <a:t>Supported by an </a:t>
            </a:r>
            <a:r>
              <a:rPr b="1" i="0" lang="en-US" sz="1800" u="none" cap="none" strike="noStrike">
                <a:solidFill>
                  <a:schemeClr val="dk2"/>
                </a:solidFill>
                <a:latin typeface="Nunito"/>
                <a:ea typeface="Nunito"/>
                <a:cs typeface="Nunito"/>
                <a:sym typeface="Nunito"/>
              </a:rPr>
              <a:t>editorial board</a:t>
            </a:r>
            <a:r>
              <a:rPr b="0" i="0" lang="en-US" sz="1800" u="none" cap="none" strike="noStrike">
                <a:solidFill>
                  <a:schemeClr val="dk2"/>
                </a:solidFill>
                <a:latin typeface="Nunito"/>
                <a:ea typeface="Nunito"/>
                <a:cs typeface="Nunito"/>
                <a:sym typeface="Nunito"/>
              </a:rPr>
              <a:t> - a group of Academic Editors/Associate Editors who handle individual manuscripts and provide input on scope and editorial policies</a:t>
            </a:r>
            <a:endParaRPr b="0" i="0" sz="1800" u="none" cap="none" strike="noStrike">
              <a:solidFill>
                <a:schemeClr val="dk2"/>
              </a:solidFill>
              <a:latin typeface="Nunito"/>
              <a:ea typeface="Nunito"/>
              <a:cs typeface="Nunito"/>
              <a:sym typeface="Nunito"/>
            </a:endParaRPr>
          </a:p>
        </p:txBody>
      </p:sp>
      <p:pic>
        <p:nvPicPr>
          <p:cNvPr id="250" name="Google Shape;250;p6"/>
          <p:cNvPicPr preferRelativeResize="0"/>
          <p:nvPr/>
        </p:nvPicPr>
        <p:blipFill rotWithShape="1">
          <a:blip r:embed="rId3">
            <a:alphaModFix/>
          </a:blip>
          <a:srcRect b="0" l="0" r="0" t="0"/>
          <a:stretch/>
        </p:blipFill>
        <p:spPr>
          <a:xfrm>
            <a:off x="261225" y="1631050"/>
            <a:ext cx="2528575" cy="252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7"/>
          <p:cNvSpPr txBox="1"/>
          <p:nvPr/>
        </p:nvSpPr>
        <p:spPr>
          <a:xfrm>
            <a:off x="2057500" y="1192600"/>
            <a:ext cx="9727500" cy="4463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4A4A4A"/>
                </a:solidFill>
                <a:latin typeface="Nunito"/>
                <a:ea typeface="Nunito"/>
                <a:cs typeface="Nunito"/>
                <a:sym typeface="Nunito"/>
              </a:rPr>
              <a:t>The Associate or Academic Editors are researchers with expertise in the field(s) covered by the journal</a:t>
            </a:r>
            <a:endParaRPr b="0" i="0" sz="1800" u="none" cap="none" strike="noStrike">
              <a:solidFill>
                <a:srgbClr val="4A4A4A"/>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4A4A4A"/>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4A4A4A"/>
                </a:solidFill>
                <a:latin typeface="Nunito"/>
                <a:ea typeface="Nunito"/>
                <a:cs typeface="Nunito"/>
                <a:sym typeface="Nunito"/>
              </a:rPr>
              <a:t>They manage the editorial process and peer review for individual manuscripts:</a:t>
            </a:r>
            <a:endParaRPr b="0" i="0" sz="1800" u="none" cap="none" strike="noStrike">
              <a:solidFill>
                <a:srgbClr val="4A4A4A"/>
              </a:solidFill>
              <a:latin typeface="Nunito"/>
              <a:ea typeface="Nunito"/>
              <a:cs typeface="Nunito"/>
              <a:sym typeface="Nunito"/>
            </a:endParaRPr>
          </a:p>
          <a:p>
            <a:pPr indent="-342900" lvl="0" marL="457200" marR="0" rtl="0" algn="l">
              <a:lnSpc>
                <a:spcPct val="150000"/>
              </a:lnSpc>
              <a:spcBef>
                <a:spcPts val="0"/>
              </a:spcBef>
              <a:spcAft>
                <a:spcPts val="0"/>
              </a:spcAft>
              <a:buClr>
                <a:srgbClr val="4A4A4A"/>
              </a:buClr>
              <a:buSzPts val="1800"/>
              <a:buFont typeface="Nunito"/>
              <a:buChar char="●"/>
            </a:pPr>
            <a:r>
              <a:rPr b="0" i="0" lang="en-US" sz="1800" u="none" cap="none" strike="noStrike">
                <a:solidFill>
                  <a:srgbClr val="4A4A4A"/>
                </a:solidFill>
                <a:latin typeface="Nunito"/>
                <a:ea typeface="Nunito"/>
                <a:cs typeface="Nunito"/>
                <a:sym typeface="Nunito"/>
              </a:rPr>
              <a:t>Make initial decisions on whether to proceed to peer review or desk reject</a:t>
            </a:r>
            <a:endParaRPr b="0" i="0" sz="1800" u="none" cap="none" strike="noStrike">
              <a:solidFill>
                <a:srgbClr val="4A4A4A"/>
              </a:solidFill>
              <a:latin typeface="Nunito"/>
              <a:ea typeface="Nunito"/>
              <a:cs typeface="Nunito"/>
              <a:sym typeface="Nunito"/>
            </a:endParaRPr>
          </a:p>
          <a:p>
            <a:pPr indent="-342900" lvl="0" marL="457200" marR="0" rtl="0" algn="l">
              <a:lnSpc>
                <a:spcPct val="150000"/>
              </a:lnSpc>
              <a:spcBef>
                <a:spcPts val="0"/>
              </a:spcBef>
              <a:spcAft>
                <a:spcPts val="0"/>
              </a:spcAft>
              <a:buClr>
                <a:srgbClr val="4A4A4A"/>
              </a:buClr>
              <a:buSzPts val="1800"/>
              <a:buFont typeface="Nunito"/>
              <a:buChar char="●"/>
            </a:pPr>
            <a:r>
              <a:rPr b="0" i="0" lang="en-US" sz="1800" u="none" cap="none" strike="noStrike">
                <a:solidFill>
                  <a:srgbClr val="4A4A4A"/>
                </a:solidFill>
                <a:latin typeface="Nunito"/>
                <a:ea typeface="Nunito"/>
                <a:cs typeface="Nunito"/>
                <a:sym typeface="Nunito"/>
              </a:rPr>
              <a:t>Identify reviewers for the manuscript</a:t>
            </a:r>
            <a:endParaRPr b="0" i="0" sz="1800" u="none" cap="none" strike="noStrike">
              <a:solidFill>
                <a:srgbClr val="4A4A4A"/>
              </a:solidFill>
              <a:latin typeface="Nunito"/>
              <a:ea typeface="Nunito"/>
              <a:cs typeface="Nunito"/>
              <a:sym typeface="Nunito"/>
            </a:endParaRPr>
          </a:p>
          <a:p>
            <a:pPr indent="-342900" lvl="0" marL="457200" marR="0" rtl="0" algn="l">
              <a:lnSpc>
                <a:spcPct val="150000"/>
              </a:lnSpc>
              <a:spcBef>
                <a:spcPts val="0"/>
              </a:spcBef>
              <a:spcAft>
                <a:spcPts val="0"/>
              </a:spcAft>
              <a:buClr>
                <a:srgbClr val="4A4A4A"/>
              </a:buClr>
              <a:buSzPts val="1800"/>
              <a:buFont typeface="Nunito"/>
              <a:buChar char="●"/>
            </a:pPr>
            <a:r>
              <a:rPr b="0" i="0" lang="en-US" sz="1800" u="none" cap="none" strike="noStrike">
                <a:solidFill>
                  <a:srgbClr val="4A4A4A"/>
                </a:solidFill>
                <a:latin typeface="Nunito"/>
                <a:ea typeface="Nunito"/>
                <a:cs typeface="Nunito"/>
                <a:sym typeface="Nunito"/>
              </a:rPr>
              <a:t>Make a decision on whether to publish the manuscript, informed by the reviewer’s comments and their assessment of the manuscript and the journals’ requirements</a:t>
            </a:r>
            <a:endParaRPr b="0" i="0" sz="1800" u="none" cap="none" strike="noStrike">
              <a:solidFill>
                <a:srgbClr val="4A4A4A"/>
              </a:solidFill>
              <a:latin typeface="Nunito"/>
              <a:ea typeface="Nunito"/>
              <a:cs typeface="Nunito"/>
              <a:sym typeface="Nunito"/>
            </a:endParaRPr>
          </a:p>
          <a:p>
            <a:pPr indent="-342900" lvl="0" marL="457200" marR="0" rtl="0" algn="l">
              <a:lnSpc>
                <a:spcPct val="150000"/>
              </a:lnSpc>
              <a:spcBef>
                <a:spcPts val="0"/>
              </a:spcBef>
              <a:spcAft>
                <a:spcPts val="0"/>
              </a:spcAft>
              <a:buClr>
                <a:srgbClr val="4A4A4A"/>
              </a:buClr>
              <a:buSzPts val="1800"/>
              <a:buFont typeface="Nunito"/>
              <a:buChar char="●"/>
            </a:pPr>
            <a:r>
              <a:rPr b="0" i="0" lang="en-US" sz="1800" u="none" cap="none" strike="noStrike">
                <a:solidFill>
                  <a:srgbClr val="4A4A4A"/>
                </a:solidFill>
                <a:latin typeface="Nunito"/>
                <a:ea typeface="Nunito"/>
                <a:cs typeface="Nunito"/>
                <a:sym typeface="Nunito"/>
              </a:rPr>
              <a:t>Liaise with authors about specific editorial requests, or queries the authors may have</a:t>
            </a:r>
            <a:endParaRPr b="0" i="0" sz="1800" u="none" cap="none" strike="noStrike">
              <a:solidFill>
                <a:srgbClr val="4A4A4A"/>
              </a:solidFill>
              <a:latin typeface="Nunito"/>
              <a:ea typeface="Nunito"/>
              <a:cs typeface="Nunito"/>
              <a:sym typeface="Nunito"/>
            </a:endParaRPr>
          </a:p>
          <a:p>
            <a:pPr indent="-342900" lvl="0" marL="457200" marR="0" rtl="0" algn="l">
              <a:lnSpc>
                <a:spcPct val="150000"/>
              </a:lnSpc>
              <a:spcBef>
                <a:spcPts val="0"/>
              </a:spcBef>
              <a:spcAft>
                <a:spcPts val="0"/>
              </a:spcAft>
              <a:buClr>
                <a:srgbClr val="4A4A4A"/>
              </a:buClr>
              <a:buSzPts val="1800"/>
              <a:buFont typeface="Nunito"/>
              <a:buChar char="●"/>
            </a:pPr>
            <a:r>
              <a:rPr b="0" i="0" lang="en-US" sz="1800" u="none" cap="none" strike="noStrike">
                <a:solidFill>
                  <a:srgbClr val="4A4A4A"/>
                </a:solidFill>
                <a:latin typeface="Nunito"/>
                <a:ea typeface="Nunito"/>
                <a:cs typeface="Nunito"/>
                <a:sym typeface="Nunito"/>
              </a:rPr>
              <a:t>Handle complaints and appeals on editorial decisions</a:t>
            </a:r>
            <a:endParaRPr b="0" i="0" sz="1800" u="none" cap="none" strike="noStrike">
              <a:solidFill>
                <a:srgbClr val="4A4A4A"/>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txBox="1"/>
          <p:nvPr>
            <p:ph type="title"/>
          </p:nvPr>
        </p:nvSpPr>
        <p:spPr>
          <a:xfrm>
            <a:off x="225103" y="0"/>
            <a:ext cx="5533500" cy="11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Associate/Academic Editors</a:t>
            </a:r>
            <a:endParaRPr/>
          </a:p>
        </p:txBody>
      </p:sp>
      <p:grpSp>
        <p:nvGrpSpPr>
          <p:cNvPr id="257" name="Google Shape;257;p7"/>
          <p:cNvGrpSpPr/>
          <p:nvPr/>
        </p:nvGrpSpPr>
        <p:grpSpPr>
          <a:xfrm>
            <a:off x="443064" y="1357025"/>
            <a:ext cx="1139404" cy="3287734"/>
            <a:chOff x="522226" y="1615775"/>
            <a:chExt cx="1030575" cy="3034925"/>
          </a:xfrm>
        </p:grpSpPr>
        <p:pic>
          <p:nvPicPr>
            <p:cNvPr id="258" name="Google Shape;258;p7"/>
            <p:cNvPicPr preferRelativeResize="0"/>
            <p:nvPr/>
          </p:nvPicPr>
          <p:blipFill rotWithShape="1">
            <a:blip r:embed="rId3">
              <a:alphaModFix/>
            </a:blip>
            <a:srcRect b="0" l="0" r="0" t="0"/>
            <a:stretch/>
          </p:blipFill>
          <p:spPr>
            <a:xfrm>
              <a:off x="522226" y="1615775"/>
              <a:ext cx="1030575" cy="1030575"/>
            </a:xfrm>
            <a:prstGeom prst="rect">
              <a:avLst/>
            </a:prstGeom>
            <a:noFill/>
            <a:ln>
              <a:noFill/>
            </a:ln>
          </p:spPr>
        </p:pic>
        <p:pic>
          <p:nvPicPr>
            <p:cNvPr id="259" name="Google Shape;259;p7"/>
            <p:cNvPicPr preferRelativeResize="0"/>
            <p:nvPr/>
          </p:nvPicPr>
          <p:blipFill rotWithShape="1">
            <a:blip r:embed="rId3">
              <a:alphaModFix/>
            </a:blip>
            <a:srcRect b="0" l="0" r="0" t="0"/>
            <a:stretch/>
          </p:blipFill>
          <p:spPr>
            <a:xfrm>
              <a:off x="522226" y="2646350"/>
              <a:ext cx="1030575" cy="1030575"/>
            </a:xfrm>
            <a:prstGeom prst="rect">
              <a:avLst/>
            </a:prstGeom>
            <a:noFill/>
            <a:ln>
              <a:noFill/>
            </a:ln>
          </p:spPr>
        </p:pic>
        <p:pic>
          <p:nvPicPr>
            <p:cNvPr id="260" name="Google Shape;260;p7"/>
            <p:cNvPicPr preferRelativeResize="0"/>
            <p:nvPr/>
          </p:nvPicPr>
          <p:blipFill rotWithShape="1">
            <a:blip r:embed="rId3">
              <a:alphaModFix/>
            </a:blip>
            <a:srcRect b="0" l="0" r="0" t="0"/>
            <a:stretch/>
          </p:blipFill>
          <p:spPr>
            <a:xfrm>
              <a:off x="522226" y="3620125"/>
              <a:ext cx="1030575" cy="103057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Diagram&#10;&#10;Description automatically generated" id="266" name="Google Shape;266;p45"/>
          <p:cNvPicPr preferRelativeResize="0"/>
          <p:nvPr/>
        </p:nvPicPr>
        <p:blipFill rotWithShape="1">
          <a:blip r:embed="rId3">
            <a:alphaModFix/>
          </a:blip>
          <a:srcRect b="0" l="0" r="0" t="0"/>
          <a:stretch/>
        </p:blipFill>
        <p:spPr>
          <a:xfrm>
            <a:off x="975518" y="716649"/>
            <a:ext cx="10240963" cy="5717488"/>
          </a:xfrm>
          <a:prstGeom prst="rect">
            <a:avLst/>
          </a:prstGeom>
          <a:noFill/>
          <a:ln>
            <a:noFill/>
          </a:ln>
        </p:spPr>
      </p:pic>
      <p:sp>
        <p:nvSpPr>
          <p:cNvPr id="267" name="Google Shape;267;p45"/>
          <p:cNvSpPr txBox="1"/>
          <p:nvPr>
            <p:ph type="title"/>
          </p:nvPr>
        </p:nvSpPr>
        <p:spPr>
          <a:xfrm>
            <a:off x="120770" y="137139"/>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Can preprinting benefit the editorial process?</a:t>
            </a:r>
            <a:endParaRPr/>
          </a:p>
        </p:txBody>
      </p:sp>
      <p:sp>
        <p:nvSpPr>
          <p:cNvPr id="268" name="Google Shape;268;p45"/>
          <p:cNvSpPr/>
          <p:nvPr/>
        </p:nvSpPr>
        <p:spPr>
          <a:xfrm>
            <a:off x="120770" y="3540100"/>
            <a:ext cx="2743200" cy="578882"/>
          </a:xfrm>
          <a:prstGeom prst="roundRect">
            <a:avLst>
              <a:gd fmla="val 16667" name="adj"/>
            </a:avLst>
          </a:prstGeom>
          <a:solidFill>
            <a:srgbClr val="D6D6D6"/>
          </a:solidFill>
          <a:ln cap="flat" cmpd="sng" w="1270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Preprints can inform editors in the initial editorial decision</a:t>
            </a:r>
            <a:endParaRPr/>
          </a:p>
        </p:txBody>
      </p:sp>
      <p:sp>
        <p:nvSpPr>
          <p:cNvPr id="269" name="Google Shape;269;p45"/>
          <p:cNvSpPr/>
          <p:nvPr/>
        </p:nvSpPr>
        <p:spPr>
          <a:xfrm>
            <a:off x="9014415" y="3710359"/>
            <a:ext cx="2743200" cy="817245"/>
          </a:xfrm>
          <a:prstGeom prst="roundRect">
            <a:avLst>
              <a:gd fmla="val 16667" name="adj"/>
            </a:avLst>
          </a:prstGeom>
          <a:solidFill>
            <a:srgbClr val="D6D6D6"/>
          </a:solidFill>
          <a:ln cap="flat" cmpd="sng" w="1270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Public comments on preprint servers or social media discussion can aid  peer review</a:t>
            </a:r>
            <a:endParaRPr/>
          </a:p>
        </p:txBody>
      </p:sp>
      <p:sp>
        <p:nvSpPr>
          <p:cNvPr id="270" name="Google Shape;270;p45"/>
          <p:cNvSpPr/>
          <p:nvPr/>
        </p:nvSpPr>
        <p:spPr>
          <a:xfrm>
            <a:off x="8208192" y="5313788"/>
            <a:ext cx="3008289" cy="578882"/>
          </a:xfrm>
          <a:prstGeom prst="roundRect">
            <a:avLst>
              <a:gd fmla="val 16667" name="adj"/>
            </a:avLst>
          </a:prstGeom>
          <a:solidFill>
            <a:srgbClr val="D6D6D6"/>
          </a:solidFill>
          <a:ln cap="flat" cmpd="sng" w="12700">
            <a:solidFill>
              <a:srgbClr val="C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Public discussion can help editors identify relevant reviewers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Diagram&#10;&#10;Description automatically generated" id="276" name="Google Shape;276;p46"/>
          <p:cNvPicPr preferRelativeResize="0"/>
          <p:nvPr/>
        </p:nvPicPr>
        <p:blipFill rotWithShape="1">
          <a:blip r:embed="rId3">
            <a:alphaModFix/>
          </a:blip>
          <a:srcRect b="0" l="0" r="0" t="0"/>
          <a:stretch/>
        </p:blipFill>
        <p:spPr>
          <a:xfrm>
            <a:off x="431800" y="1657350"/>
            <a:ext cx="11328400" cy="3543300"/>
          </a:xfrm>
          <a:prstGeom prst="rect">
            <a:avLst/>
          </a:prstGeom>
          <a:noFill/>
          <a:ln>
            <a:noFill/>
          </a:ln>
        </p:spPr>
      </p:pic>
      <p:sp>
        <p:nvSpPr>
          <p:cNvPr id="277" name="Google Shape;277;p46"/>
          <p:cNvSpPr txBox="1"/>
          <p:nvPr/>
        </p:nvSpPr>
        <p:spPr>
          <a:xfrm>
            <a:off x="5287636" y="1497952"/>
            <a:ext cx="2416492" cy="6850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1800" u="none" cap="none" strike="noStrike">
                <a:solidFill>
                  <a:srgbClr val="575757"/>
                </a:solidFill>
                <a:latin typeface="Nunito"/>
                <a:ea typeface="Nunito"/>
                <a:cs typeface="Nunito"/>
                <a:sym typeface="Nunito"/>
              </a:rPr>
              <a:t>Peer Review</a:t>
            </a:r>
            <a:endParaRPr b="1" i="0" sz="1800" u="none" cap="none" strike="noStrike">
              <a:solidFill>
                <a:srgbClr val="000000"/>
              </a:solidFill>
              <a:latin typeface="Arial"/>
              <a:ea typeface="Arial"/>
              <a:cs typeface="Arial"/>
              <a:sym typeface="Arial"/>
            </a:endParaRPr>
          </a:p>
        </p:txBody>
      </p:sp>
      <p:sp>
        <p:nvSpPr>
          <p:cNvPr id="278" name="Google Shape;278;p46"/>
          <p:cNvSpPr/>
          <p:nvPr/>
        </p:nvSpPr>
        <p:spPr>
          <a:xfrm>
            <a:off x="4367714" y="1820658"/>
            <a:ext cx="4118312" cy="3342786"/>
          </a:xfrm>
          <a:prstGeom prst="star5">
            <a:avLst>
              <a:gd fmla="val 19098" name="adj"/>
              <a:gd fmla="val 105146" name="hf"/>
              <a:gd fmla="val 110557" name="vf"/>
            </a:avLst>
          </a:prstGeom>
          <a:noFill/>
          <a:ln cap="flat" cmpd="sng" w="762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9" name="Google Shape;279;p46"/>
          <p:cNvSpPr txBox="1"/>
          <p:nvPr/>
        </p:nvSpPr>
        <p:spPr>
          <a:xfrm>
            <a:off x="156076" y="224052"/>
            <a:ext cx="10991393"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The traditional journal-dependent manuscript lifecycle: </a:t>
            </a:r>
            <a:br>
              <a:rPr b="0" i="0" lang="en-US" sz="3200" u="none" cap="none" strike="noStrike">
                <a:solidFill>
                  <a:schemeClr val="dk1"/>
                </a:solidFill>
                <a:latin typeface="Nunito"/>
                <a:ea typeface="Nunito"/>
                <a:cs typeface="Nunito"/>
                <a:sym typeface="Nunito"/>
              </a:rPr>
            </a:br>
            <a:r>
              <a:rPr b="1" i="0" lang="en-US" sz="3200" u="none" cap="none" strike="noStrike">
                <a:solidFill>
                  <a:schemeClr val="dk1"/>
                </a:solidFill>
                <a:latin typeface="Nunito"/>
                <a:ea typeface="Nunito"/>
                <a:cs typeface="Nunito"/>
                <a:sym typeface="Nunito"/>
              </a:rPr>
              <a:t>The peer review process</a:t>
            </a:r>
            <a:endParaRPr b="1" i="0" sz="4800" u="none" cap="none" strike="noStrike">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2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7"/>
          <p:cNvPicPr preferRelativeResize="0"/>
          <p:nvPr/>
        </p:nvPicPr>
        <p:blipFill rotWithShape="1">
          <a:blip r:embed="rId3">
            <a:alphaModFix/>
          </a:blip>
          <a:srcRect b="0" l="0" r="0" t="0"/>
          <a:stretch/>
        </p:blipFill>
        <p:spPr>
          <a:xfrm>
            <a:off x="278478" y="2164712"/>
            <a:ext cx="2528575" cy="2528575"/>
          </a:xfrm>
          <a:prstGeom prst="rect">
            <a:avLst/>
          </a:prstGeom>
          <a:noFill/>
          <a:ln>
            <a:noFill/>
          </a:ln>
        </p:spPr>
      </p:pic>
      <p:sp>
        <p:nvSpPr>
          <p:cNvPr id="286" name="Google Shape;286;p47"/>
          <p:cNvSpPr txBox="1"/>
          <p:nvPr>
            <p:ph type="title"/>
          </p:nvPr>
        </p:nvSpPr>
        <p:spPr>
          <a:xfrm>
            <a:off x="329101" y="173235"/>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Editors play a critical role in the peer review process </a:t>
            </a:r>
            <a:endParaRPr/>
          </a:p>
        </p:txBody>
      </p:sp>
      <p:sp>
        <p:nvSpPr>
          <p:cNvPr id="287" name="Google Shape;287;p47"/>
          <p:cNvSpPr txBox="1"/>
          <p:nvPr/>
        </p:nvSpPr>
        <p:spPr>
          <a:xfrm>
            <a:off x="3761117" y="2330535"/>
            <a:ext cx="7704732" cy="1719567"/>
          </a:xfrm>
          <a:prstGeom prst="rect">
            <a:avLst/>
          </a:prstGeom>
          <a:noFill/>
          <a:ln>
            <a:noFill/>
          </a:ln>
        </p:spPr>
        <p:txBody>
          <a:bodyPr anchorCtr="0" anchor="t" bIns="91425" lIns="91425" spcFirstLastPara="1" rIns="91425" wrap="square" tIns="91425">
            <a:noAutofit/>
          </a:bodyPr>
          <a:lstStyle/>
          <a:p>
            <a:pPr indent="0" lvl="0" marL="152396" marR="0" rtl="0" algn="ctr">
              <a:lnSpc>
                <a:spcPct val="115000"/>
              </a:lnSpc>
              <a:spcBef>
                <a:spcPts val="0"/>
              </a:spcBef>
              <a:spcAft>
                <a:spcPts val="0"/>
              </a:spcAft>
              <a:buClr>
                <a:schemeClr val="dk2"/>
              </a:buClr>
              <a:buSzPts val="1800"/>
              <a:buFont typeface="Nunito"/>
              <a:buNone/>
            </a:pPr>
            <a:r>
              <a:rPr b="1" i="1" lang="en-US" sz="2400" u="none" cap="none" strike="noStrike">
                <a:solidFill>
                  <a:schemeClr val="dk2"/>
                </a:solidFill>
                <a:latin typeface="Nunito"/>
                <a:ea typeface="Nunito"/>
                <a:cs typeface="Nunito"/>
                <a:sym typeface="Nunito"/>
              </a:rPr>
              <a:t>“Editors are responsible for monitoring and ensuring the fairness, timeliness, thoroughness, and civility of the peer-review editorial process.”</a:t>
            </a:r>
            <a:endParaRPr/>
          </a:p>
          <a:p>
            <a:pPr indent="0" lvl="0" marL="152396" marR="0" rtl="0" algn="ctr">
              <a:lnSpc>
                <a:spcPct val="115000"/>
              </a:lnSpc>
              <a:spcBef>
                <a:spcPts val="0"/>
              </a:spcBef>
              <a:spcAft>
                <a:spcPts val="0"/>
              </a:spcAft>
              <a:buClr>
                <a:schemeClr val="dk2"/>
              </a:buClr>
              <a:buSzPts val="1800"/>
              <a:buFont typeface="Nunito"/>
              <a:buNone/>
            </a:pPr>
            <a:r>
              <a:rPr b="0" i="1" lang="en-US" sz="2400" u="none" cap="none" strike="noStrike">
                <a:solidFill>
                  <a:schemeClr val="dk2"/>
                </a:solidFill>
                <a:latin typeface="Nunito"/>
                <a:ea typeface="Nunito"/>
                <a:cs typeface="Nunito"/>
                <a:sym typeface="Nunito"/>
              </a:rPr>
              <a:t>- Council of Science Editors, White Paper on Publication Ethics</a:t>
            </a:r>
            <a:endParaRPr b="0" i="0" sz="2400" u="none" cap="none" strike="noStrike">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9"/>
          <p:cNvSpPr txBox="1"/>
          <p:nvPr>
            <p:ph type="title"/>
          </p:nvPr>
        </p:nvSpPr>
        <p:spPr>
          <a:xfrm>
            <a:off x="225088" y="0"/>
            <a:ext cx="4342228"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Peer review</a:t>
            </a:r>
            <a:endParaRPr/>
          </a:p>
        </p:txBody>
      </p:sp>
      <p:pic>
        <p:nvPicPr>
          <p:cNvPr descr="Your Manuscript On Peer Review | The Mad Scientist Confectioner's Club" id="293" name="Google Shape;293;p9"/>
          <p:cNvPicPr preferRelativeResize="0"/>
          <p:nvPr/>
        </p:nvPicPr>
        <p:blipFill rotWithShape="1">
          <a:blip r:embed="rId3">
            <a:alphaModFix/>
          </a:blip>
          <a:srcRect b="0" l="0" r="0" t="0"/>
          <a:stretch/>
        </p:blipFill>
        <p:spPr>
          <a:xfrm>
            <a:off x="6374523" y="561200"/>
            <a:ext cx="5284755" cy="5544000"/>
          </a:xfrm>
          <a:prstGeom prst="rect">
            <a:avLst/>
          </a:prstGeom>
          <a:noFill/>
          <a:ln>
            <a:noFill/>
          </a:ln>
        </p:spPr>
      </p:pic>
      <p:sp>
        <p:nvSpPr>
          <p:cNvPr id="294" name="Google Shape;294;p9"/>
          <p:cNvSpPr txBox="1"/>
          <p:nvPr/>
        </p:nvSpPr>
        <p:spPr>
          <a:xfrm>
            <a:off x="225088" y="2072724"/>
            <a:ext cx="5592391" cy="33816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4A4A4A"/>
                </a:solidFill>
                <a:latin typeface="Nunito"/>
                <a:ea typeface="Nunito"/>
                <a:cs typeface="Nunito"/>
                <a:sym typeface="Nunito"/>
              </a:rPr>
              <a:t>Many scientists’ first exposure to peer review is on the receiving end. Do we understand how peer review works - and how it should work in an ideal world?</a:t>
            </a:r>
            <a:endParaRPr b="0" i="0" sz="1800" u="none" cap="none" strike="noStrike">
              <a:solidFill>
                <a:srgbClr val="4A4A4A"/>
              </a:solidFill>
              <a:latin typeface="Nunito"/>
              <a:ea typeface="Nunito"/>
              <a:cs typeface="Nunito"/>
              <a:sym typeface="Nunito"/>
            </a:endParaRPr>
          </a:p>
          <a:p>
            <a:pPr indent="0" lvl="0" marL="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4A4A4A"/>
              </a:solidFill>
              <a:latin typeface="Nunito"/>
              <a:ea typeface="Nunito"/>
              <a:cs typeface="Nunito"/>
              <a:sym typeface="Nunito"/>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4A4A4A"/>
                </a:solidFill>
                <a:latin typeface="Nunito"/>
                <a:ea typeface="Nunito"/>
                <a:cs typeface="Nunito"/>
                <a:sym typeface="Nunito"/>
              </a:rPr>
              <a:t>The idea of peer review as the gatekeeper for a stable repository of human knowledge is not as old as it might seem!</a:t>
            </a:r>
            <a:endParaRPr b="0" i="0" sz="1800" u="none" cap="none" strike="noStrike">
              <a:solidFill>
                <a:srgbClr val="4A4A4A"/>
              </a:solidFill>
              <a:latin typeface="Nunito"/>
              <a:ea typeface="Nunito"/>
              <a:cs typeface="Nunito"/>
              <a:sym typeface="Nunito"/>
            </a:endParaRPr>
          </a:p>
        </p:txBody>
      </p:sp>
      <p:sp>
        <p:nvSpPr>
          <p:cNvPr id="295" name="Google Shape;295;p9"/>
          <p:cNvSpPr txBox="1"/>
          <p:nvPr/>
        </p:nvSpPr>
        <p:spPr>
          <a:xfrm>
            <a:off x="225088" y="1357015"/>
            <a:ext cx="9472365" cy="48109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400"/>
              <a:buFont typeface="Arial"/>
              <a:buNone/>
            </a:pPr>
            <a:r>
              <a:rPr b="0" i="0" lang="en-US" sz="2400" u="none" cap="none" strike="noStrike">
                <a:solidFill>
                  <a:schemeClr val="dk1"/>
                </a:solidFill>
                <a:latin typeface="Nunito"/>
                <a:ea typeface="Nunito"/>
                <a:cs typeface="Nunito"/>
                <a:sym typeface="Nunito"/>
              </a:rPr>
              <a:t>What is peer review?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0"/>
          <p:cNvSpPr txBox="1"/>
          <p:nvPr>
            <p:ph type="title"/>
          </p:nvPr>
        </p:nvSpPr>
        <p:spPr>
          <a:xfrm>
            <a:off x="225088" y="0"/>
            <a:ext cx="594448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The history of peer review</a:t>
            </a:r>
            <a:endParaRPr/>
          </a:p>
        </p:txBody>
      </p:sp>
      <p:sp>
        <p:nvSpPr>
          <p:cNvPr id="301" name="Google Shape;301;p10"/>
          <p:cNvSpPr txBox="1"/>
          <p:nvPr/>
        </p:nvSpPr>
        <p:spPr>
          <a:xfrm>
            <a:off x="246108" y="1357015"/>
            <a:ext cx="7048071" cy="74558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Modern peer review was born at the Royal Society in the mid-1600s…</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302" name="Google Shape;302;p10"/>
          <p:cNvPicPr preferRelativeResize="0"/>
          <p:nvPr/>
        </p:nvPicPr>
        <p:blipFill rotWithShape="1">
          <a:blip r:embed="rId3">
            <a:alphaModFix/>
          </a:blip>
          <a:srcRect b="0" l="0" r="0" t="0"/>
          <a:stretch/>
        </p:blipFill>
        <p:spPr>
          <a:xfrm>
            <a:off x="7580146" y="186393"/>
            <a:ext cx="4234614" cy="6048000"/>
          </a:xfrm>
          <a:prstGeom prst="rect">
            <a:avLst/>
          </a:prstGeom>
          <a:noFill/>
          <a:ln>
            <a:noFill/>
          </a:ln>
        </p:spPr>
      </p:pic>
      <p:sp>
        <p:nvSpPr>
          <p:cNvPr id="303" name="Google Shape;303;p10"/>
          <p:cNvSpPr txBox="1"/>
          <p:nvPr/>
        </p:nvSpPr>
        <p:spPr>
          <a:xfrm>
            <a:off x="883257" y="2471729"/>
            <a:ext cx="4775292" cy="14773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1" lang="en-US" sz="1800" u="none" cap="none" strike="noStrike">
                <a:solidFill>
                  <a:srgbClr val="7F7F7F"/>
                </a:solidFill>
                <a:latin typeface="Nunito"/>
                <a:ea typeface="Nunito"/>
                <a:cs typeface="Nunito"/>
                <a:sym typeface="Nunito"/>
              </a:rPr>
              <a:t>[…it was determined that “… [articles in the Society’s Philosophical Transactions should be] first reviewed by some of the members of the same” (Royal Society Order in Council 1/3/1665)]</a:t>
            </a:r>
            <a:endParaRPr b="0" i="1" sz="1800" u="none" cap="none" strike="noStrike">
              <a:solidFill>
                <a:srgbClr val="7F7F7F"/>
              </a:solidFill>
              <a:latin typeface="Nunito"/>
              <a:ea typeface="Nunito"/>
              <a:cs typeface="Nunito"/>
              <a:sym typeface="Nunito"/>
            </a:endParaRPr>
          </a:p>
        </p:txBody>
      </p:sp>
      <p:pic>
        <p:nvPicPr>
          <p:cNvPr id="304" name="Google Shape;304;p10"/>
          <p:cNvPicPr preferRelativeResize="0"/>
          <p:nvPr/>
        </p:nvPicPr>
        <p:blipFill rotWithShape="1">
          <a:blip r:embed="rId4">
            <a:alphaModFix/>
          </a:blip>
          <a:srcRect b="0" l="0" r="0" t="0"/>
          <a:stretch/>
        </p:blipFill>
        <p:spPr>
          <a:xfrm>
            <a:off x="6295698" y="2656295"/>
            <a:ext cx="3175000" cy="3175000"/>
          </a:xfrm>
          <a:prstGeom prst="rect">
            <a:avLst/>
          </a:prstGeom>
          <a:noFill/>
          <a:ln>
            <a:noFill/>
          </a:ln>
        </p:spPr>
      </p:pic>
      <p:sp>
        <p:nvSpPr>
          <p:cNvPr id="305" name="Google Shape;305;p10"/>
          <p:cNvSpPr txBox="1"/>
          <p:nvPr/>
        </p:nvSpPr>
        <p:spPr>
          <a:xfrm>
            <a:off x="377240" y="4502748"/>
            <a:ext cx="7048071" cy="41626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…and hasn’t changed all that much since.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c3a7db929c_1_32"/>
          <p:cNvSpPr txBox="1"/>
          <p:nvPr/>
        </p:nvSpPr>
        <p:spPr>
          <a:xfrm>
            <a:off x="225087" y="0"/>
            <a:ext cx="5197500" cy="11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What is a peer </a:t>
            </a:r>
            <a:r>
              <a:rPr b="0" i="0" lang="en-US" sz="3200" u="none" cap="none" strike="noStrike">
                <a:solidFill>
                  <a:schemeClr val="dk1"/>
                </a:solidFill>
                <a:latin typeface="Nunito"/>
                <a:ea typeface="Nunito"/>
                <a:cs typeface="Nunito"/>
                <a:sym typeface="Nunito"/>
                <a:extLst>
                  <a:ext uri="http://customooxmlschemas.google.com/">
                    <go:slidesCustomData xmlns:go="http://customooxmlschemas.google.com/" textRoundtripDataId="0"/>
                  </a:ext>
                </a:extLst>
              </a:rPr>
              <a:t>review</a:t>
            </a:r>
            <a:r>
              <a:rPr b="0" i="0" lang="en-US" sz="3200" u="none" cap="none" strike="noStrike">
                <a:solidFill>
                  <a:schemeClr val="dk1"/>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p:txBody>
      </p:sp>
      <p:sp>
        <p:nvSpPr>
          <p:cNvPr id="312" name="Google Shape;312;gc3a7db929c_1_32"/>
          <p:cNvSpPr txBox="1"/>
          <p:nvPr/>
        </p:nvSpPr>
        <p:spPr>
          <a:xfrm>
            <a:off x="225075" y="1004600"/>
            <a:ext cx="6899100" cy="527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An evaluation of the manuscript completed by an expert in the field</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As part of the editorial process, the editor will invite experts (</a:t>
            </a:r>
            <a:r>
              <a:rPr b="0" i="1" lang="en-US" sz="1600" u="none" cap="none" strike="noStrike">
                <a:solidFill>
                  <a:schemeClr val="dk1"/>
                </a:solidFill>
                <a:latin typeface="Nunito"/>
                <a:ea typeface="Nunito"/>
                <a:cs typeface="Nunito"/>
                <a:sym typeface="Nunito"/>
              </a:rPr>
              <a:t>peers</a:t>
            </a:r>
            <a:r>
              <a:rPr b="0" i="0" lang="en-US" sz="1600" u="none" cap="none" strike="noStrike">
                <a:solidFill>
                  <a:schemeClr val="dk1"/>
                </a:solidFill>
                <a:latin typeface="Nunito"/>
                <a:ea typeface="Nunito"/>
                <a:cs typeface="Nunito"/>
                <a:sym typeface="Nunito"/>
              </a:rPr>
              <a:t>) to provide a report (</a:t>
            </a:r>
            <a:r>
              <a:rPr b="0" i="1" lang="en-US" sz="1600" u="none" cap="none" strike="noStrike">
                <a:solidFill>
                  <a:schemeClr val="dk1"/>
                </a:solidFill>
                <a:latin typeface="Nunito"/>
                <a:ea typeface="Nunito"/>
                <a:cs typeface="Nunito"/>
                <a:sym typeface="Nunito"/>
              </a:rPr>
              <a:t>review</a:t>
            </a:r>
            <a:r>
              <a:rPr b="0" i="0" lang="en-US" sz="1600" u="none" cap="none" strike="noStrike">
                <a:solidFill>
                  <a:schemeClr val="dk1"/>
                </a:solidFill>
                <a:latin typeface="Nunito"/>
                <a:ea typeface="Nunito"/>
                <a:cs typeface="Nunito"/>
                <a:sym typeface="Nunito"/>
              </a:rPr>
              <a:t>) on the manuscript</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Most journals aim to obtain 2-3 reviews</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Ideally the reviewer should be </a:t>
            </a:r>
            <a:r>
              <a:rPr b="1" i="0" lang="en-US" sz="1600" u="none" cap="none" strike="noStrike">
                <a:solidFill>
                  <a:schemeClr val="dk1"/>
                </a:solidFill>
                <a:latin typeface="Nunito"/>
                <a:ea typeface="Nunito"/>
                <a:cs typeface="Nunito"/>
                <a:sym typeface="Nunito"/>
              </a:rPr>
              <a:t>knowledgeable</a:t>
            </a:r>
            <a:r>
              <a:rPr b="0" i="0" lang="en-US" sz="1600" u="none" cap="none" strike="noStrike">
                <a:solidFill>
                  <a:schemeClr val="dk1"/>
                </a:solidFill>
                <a:latin typeface="Nunito"/>
                <a:ea typeface="Nunito"/>
                <a:cs typeface="Nunito"/>
                <a:sym typeface="Nunito"/>
              </a:rPr>
              <a:t> in the area of work of the manuscript and able to provide an </a:t>
            </a:r>
            <a:r>
              <a:rPr b="1" i="0" lang="en-US" sz="1600" u="none" cap="none" strike="noStrike">
                <a:solidFill>
                  <a:schemeClr val="dk1"/>
                </a:solidFill>
                <a:latin typeface="Nunito"/>
                <a:ea typeface="Nunito"/>
                <a:cs typeface="Nunito"/>
                <a:sym typeface="Nunito"/>
              </a:rPr>
              <a:t>objective</a:t>
            </a:r>
            <a:r>
              <a:rPr b="0" i="0" lang="en-US" sz="1600" u="none" cap="none" strike="noStrike">
                <a:solidFill>
                  <a:schemeClr val="dk1"/>
                </a:solidFill>
                <a:latin typeface="Nunito"/>
                <a:ea typeface="Nunito"/>
                <a:cs typeface="Nunito"/>
                <a:sym typeface="Nunito"/>
              </a:rPr>
              <a:t> review i.e. free of a comparing interest or bias</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Reviewers may agree or decline depending on their expertise and availability, journals often invite multiple reviewers until 2-3 agree</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Reviewers are usually given 10-21 days to complete the review (deadlines vary per journal)</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The format of the review will vary per journal:</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Free text</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Review form requesting that specific items are covered</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Possibility (or not) to provide confidential comments to the editor</a:t>
            </a:r>
            <a:endParaRPr b="0" i="0" sz="16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13" name="Google Shape;313;gc3a7db929c_1_32"/>
          <p:cNvPicPr preferRelativeResize="0"/>
          <p:nvPr/>
        </p:nvPicPr>
        <p:blipFill rotWithShape="1">
          <a:blip r:embed="rId3">
            <a:alphaModFix/>
          </a:blip>
          <a:srcRect b="0" l="0" r="0" t="0"/>
          <a:stretch/>
        </p:blipFill>
        <p:spPr>
          <a:xfrm>
            <a:off x="7391400" y="0"/>
            <a:ext cx="4298725" cy="6411432"/>
          </a:xfrm>
          <a:prstGeom prst="rect">
            <a:avLst/>
          </a:prstGeom>
          <a:noFill/>
          <a:ln>
            <a:noFill/>
          </a:ln>
        </p:spPr>
      </p:pic>
      <p:sp>
        <p:nvSpPr>
          <p:cNvPr id="314" name="Google Shape;314;gc3a7db929c_1_32"/>
          <p:cNvSpPr txBox="1"/>
          <p:nvPr/>
        </p:nvSpPr>
        <p:spPr>
          <a:xfrm>
            <a:off x="7391400" y="6350100"/>
            <a:ext cx="4800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Nunito"/>
                <a:ea typeface="Nunito"/>
                <a:cs typeface="Nunito"/>
                <a:sym typeface="Nunito"/>
              </a:rPr>
              <a:t>PLOS ONE reviewer form </a:t>
            </a:r>
            <a:r>
              <a:rPr b="0" i="0" lang="en-US" sz="1000" u="none" cap="none" strike="noStrike">
                <a:solidFill>
                  <a:srgbClr val="000000"/>
                </a:solidFill>
                <a:latin typeface="Nunito"/>
                <a:ea typeface="Nunito"/>
                <a:cs typeface="Nunito"/>
                <a:sym typeface="Nunito"/>
              </a:rPr>
              <a:t>https://plos-marketing.s3.amazonaws.com/Marketing/plosone-reviewer-form.pdf</a:t>
            </a:r>
            <a:endParaRPr b="0" i="0" sz="1000" u="none" cap="none" strike="noStrike">
              <a:solidFill>
                <a:srgbClr val="000000"/>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txBox="1"/>
          <p:nvPr>
            <p:ph type="title"/>
          </p:nvPr>
        </p:nvSpPr>
        <p:spPr>
          <a:xfrm>
            <a:off x="141005" y="-136635"/>
            <a:ext cx="8910229"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(In)formal training in peer review</a:t>
            </a:r>
            <a:endParaRPr/>
          </a:p>
        </p:txBody>
      </p:sp>
      <p:pic>
        <p:nvPicPr>
          <p:cNvPr id="320" name="Google Shape;320;p11"/>
          <p:cNvPicPr preferRelativeResize="0"/>
          <p:nvPr/>
        </p:nvPicPr>
        <p:blipFill rotWithShape="1">
          <a:blip r:embed="rId3">
            <a:alphaModFix/>
          </a:blip>
          <a:srcRect b="0" l="0" r="0" t="0"/>
          <a:stretch/>
        </p:blipFill>
        <p:spPr>
          <a:xfrm>
            <a:off x="5875173" y="1475105"/>
            <a:ext cx="6170048" cy="4608000"/>
          </a:xfrm>
          <a:prstGeom prst="rect">
            <a:avLst/>
          </a:prstGeom>
          <a:noFill/>
          <a:ln>
            <a:noFill/>
          </a:ln>
        </p:spPr>
      </p:pic>
      <p:pic>
        <p:nvPicPr>
          <p:cNvPr id="321" name="Google Shape;321;p11"/>
          <p:cNvPicPr preferRelativeResize="0"/>
          <p:nvPr/>
        </p:nvPicPr>
        <p:blipFill rotWithShape="1">
          <a:blip r:embed="rId4">
            <a:alphaModFix/>
          </a:blip>
          <a:srcRect b="0" l="0" r="0" t="0"/>
          <a:stretch/>
        </p:blipFill>
        <p:spPr>
          <a:xfrm>
            <a:off x="285563" y="1594374"/>
            <a:ext cx="5589610" cy="4176000"/>
          </a:xfrm>
          <a:prstGeom prst="rect">
            <a:avLst/>
          </a:prstGeom>
          <a:noFill/>
          <a:ln cap="flat" cmpd="sng" w="9525">
            <a:solidFill>
              <a:srgbClr val="7F7F7F"/>
            </a:solidFill>
            <a:prstDash val="solid"/>
            <a:round/>
            <a:headEnd len="sm" w="sm" type="none"/>
            <a:tailEnd len="sm" w="sm" type="none"/>
          </a:ln>
        </p:spPr>
      </p:pic>
      <p:sp>
        <p:nvSpPr>
          <p:cNvPr id="322" name="Google Shape;322;p11"/>
          <p:cNvSpPr txBox="1"/>
          <p:nvPr/>
        </p:nvSpPr>
        <p:spPr>
          <a:xfrm>
            <a:off x="2220828" y="985775"/>
            <a:ext cx="779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Several new training resources available and/or in development!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2"/>
          <p:cNvSpPr txBox="1"/>
          <p:nvPr>
            <p:ph type="title"/>
          </p:nvPr>
        </p:nvSpPr>
        <p:spPr>
          <a:xfrm>
            <a:off x="141005" y="-136635"/>
            <a:ext cx="8910229"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Training and certification in peer review</a:t>
            </a:r>
            <a:endParaRPr/>
          </a:p>
        </p:txBody>
      </p:sp>
      <p:pic>
        <p:nvPicPr>
          <p:cNvPr id="328" name="Google Shape;328;p12"/>
          <p:cNvPicPr preferRelativeResize="0"/>
          <p:nvPr/>
        </p:nvPicPr>
        <p:blipFill rotWithShape="1">
          <a:blip r:embed="rId3">
            <a:alphaModFix/>
          </a:blip>
          <a:srcRect b="0" l="0" r="0" t="0"/>
          <a:stretch/>
        </p:blipFill>
        <p:spPr>
          <a:xfrm>
            <a:off x="3891808" y="801000"/>
            <a:ext cx="8245941" cy="5256000"/>
          </a:xfrm>
          <a:prstGeom prst="rect">
            <a:avLst/>
          </a:prstGeom>
          <a:noFill/>
          <a:ln>
            <a:noFill/>
          </a:ln>
        </p:spPr>
      </p:pic>
      <p:sp>
        <p:nvSpPr>
          <p:cNvPr id="329" name="Google Shape;329;p12"/>
          <p:cNvSpPr txBox="1"/>
          <p:nvPr/>
        </p:nvSpPr>
        <p:spPr>
          <a:xfrm>
            <a:off x="375528" y="1287171"/>
            <a:ext cx="3663552" cy="375974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Some examples…</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2000"/>
              <a:buFont typeface="Arial"/>
              <a:buNone/>
            </a:pPr>
            <a:r>
              <a:t/>
            </a:r>
            <a:endParaRPr b="0" i="0" sz="2000" u="none" cap="none" strike="noStrike">
              <a:solidFill>
                <a:schemeClr val="dk1"/>
              </a:solidFill>
              <a:latin typeface="Nunito"/>
              <a:ea typeface="Nunito"/>
              <a:cs typeface="Nunito"/>
              <a:sym typeface="Nunito"/>
            </a:endParaRPr>
          </a:p>
          <a:p>
            <a:pPr indent="0" lvl="0" marL="0" marR="0" rtl="0" algn="l">
              <a:lnSpc>
                <a:spcPct val="107000"/>
              </a:lnSpc>
              <a:spcBef>
                <a:spcPts val="80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PREreview Open Reviewers mentorship programme</a:t>
            </a:r>
            <a:endParaRPr b="0" i="0" sz="2000" u="none" cap="none" strike="noStrike">
              <a:solidFill>
                <a:schemeClr val="dk1"/>
              </a:solidFill>
              <a:latin typeface="Nunito"/>
              <a:ea typeface="Nunito"/>
              <a:cs typeface="Nunito"/>
              <a:sym typeface="Nunito"/>
            </a:endParaRPr>
          </a:p>
          <a:p>
            <a:pPr indent="0" lvl="0" marL="0" marR="0" rtl="0" algn="l">
              <a:lnSpc>
                <a:spcPct val="107000"/>
              </a:lnSpc>
              <a:spcBef>
                <a:spcPts val="800"/>
              </a:spcBef>
              <a:spcAft>
                <a:spcPts val="0"/>
              </a:spcAft>
              <a:buClr>
                <a:srgbClr val="000000"/>
              </a:buClr>
              <a:buSzPts val="2000"/>
              <a:buFont typeface="Arial"/>
              <a:buNone/>
            </a:pPr>
            <a:r>
              <a:t/>
            </a:r>
            <a:endParaRPr b="0" i="0" sz="2000" u="none" cap="none" strike="noStrike">
              <a:solidFill>
                <a:schemeClr val="dk1"/>
              </a:solidFill>
              <a:latin typeface="Nunito"/>
              <a:ea typeface="Nunito"/>
              <a:cs typeface="Nunito"/>
              <a:sym typeface="Nunito"/>
            </a:endParaRPr>
          </a:p>
          <a:p>
            <a:pPr indent="0" lvl="0" marL="0" marR="0" rtl="0" algn="l">
              <a:lnSpc>
                <a:spcPct val="107000"/>
              </a:lnSpc>
              <a:spcBef>
                <a:spcPts val="80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IOP Peer Review Certification</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2000"/>
              <a:buFont typeface="Arial"/>
              <a:buNone/>
            </a:pPr>
            <a:r>
              <a:t/>
            </a:r>
            <a:endParaRPr b="0" i="0" sz="2000" u="none" cap="none" strike="noStrike">
              <a:solidFill>
                <a:schemeClr val="dk1"/>
              </a:solidFill>
              <a:latin typeface="Nunito"/>
              <a:ea typeface="Nunito"/>
              <a:cs typeface="Nunito"/>
              <a:sym typeface="Nunito"/>
            </a:endParaRPr>
          </a:p>
          <a:p>
            <a:pPr indent="0" lvl="0" marL="0" marR="0" rtl="0" algn="l">
              <a:lnSpc>
                <a:spcPct val="107000"/>
              </a:lnSpc>
              <a:spcBef>
                <a:spcPts val="80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PLOS Peer Review Centre</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2000"/>
              <a:buFont typeface="Arial"/>
              <a:buNone/>
            </a:pPr>
            <a:r>
              <a:t/>
            </a: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dc7a6ea33f_0_0"/>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a:t>In today’s lesson we will discuss:</a:t>
            </a:r>
            <a:endParaRPr/>
          </a:p>
        </p:txBody>
      </p:sp>
      <p:grpSp>
        <p:nvGrpSpPr>
          <p:cNvPr id="120" name="Google Shape;120;gdc7a6ea33f_0_0"/>
          <p:cNvGrpSpPr/>
          <p:nvPr/>
        </p:nvGrpSpPr>
        <p:grpSpPr>
          <a:xfrm>
            <a:off x="415600" y="1540191"/>
            <a:ext cx="11360805" cy="4548169"/>
            <a:chOff x="0" y="3558"/>
            <a:chExt cx="11360805" cy="4548169"/>
          </a:xfrm>
        </p:grpSpPr>
        <p:sp>
          <p:nvSpPr>
            <p:cNvPr id="121" name="Google Shape;121;gdc7a6ea33f_0_0"/>
            <p:cNvSpPr/>
            <p:nvPr/>
          </p:nvSpPr>
          <p:spPr>
            <a:xfrm>
              <a:off x="0" y="3558"/>
              <a:ext cx="11360700" cy="758100"/>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dc7a6ea33f_0_0"/>
            <p:cNvSpPr/>
            <p:nvPr/>
          </p:nvSpPr>
          <p:spPr>
            <a:xfrm>
              <a:off x="229299" y="174111"/>
              <a:ext cx="417000" cy="417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dc7a6ea33f_0_0"/>
            <p:cNvSpPr/>
            <p:nvPr/>
          </p:nvSpPr>
          <p:spPr>
            <a:xfrm>
              <a:off x="875505" y="3558"/>
              <a:ext cx="104853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dc7a6ea33f_0_0"/>
            <p:cNvSpPr txBox="1"/>
            <p:nvPr/>
          </p:nvSpPr>
          <p:spPr>
            <a:xfrm>
              <a:off x="875505" y="3558"/>
              <a:ext cx="10485300" cy="758100"/>
            </a:xfrm>
            <a:prstGeom prst="rect">
              <a:avLst/>
            </a:prstGeom>
            <a:noFill/>
            <a:ln>
              <a:noFill/>
            </a:ln>
          </p:spPr>
          <p:txBody>
            <a:bodyPr anchorCtr="0" anchor="ctr" bIns="80200" lIns="80200" spcFirstLastPara="1" rIns="80200" wrap="square" tIns="80200">
              <a:noAutofit/>
            </a:bodyPr>
            <a:lstStyle/>
            <a:p>
              <a:pPr indent="0" lvl="0" marL="0" marR="0" rtl="0" algn="l">
                <a:lnSpc>
                  <a:spcPct val="100000"/>
                </a:lnSpc>
                <a:spcBef>
                  <a:spcPts val="0"/>
                </a:spcBef>
                <a:spcAft>
                  <a:spcPts val="0"/>
                </a:spcAft>
                <a:buClr>
                  <a:srgbClr val="000000"/>
                </a:buClr>
                <a:buSzPts val="1900"/>
                <a:buFont typeface="Arial"/>
                <a:buNone/>
              </a:pPr>
              <a:r>
                <a:rPr lang="en-US" sz="1900"/>
                <a:t>The editorial process and scientific peer review</a:t>
              </a:r>
              <a:endParaRPr/>
            </a:p>
          </p:txBody>
        </p:sp>
        <p:sp>
          <p:nvSpPr>
            <p:cNvPr id="125" name="Google Shape;125;gdc7a6ea33f_0_0"/>
            <p:cNvSpPr/>
            <p:nvPr/>
          </p:nvSpPr>
          <p:spPr>
            <a:xfrm>
              <a:off x="0" y="951075"/>
              <a:ext cx="11360700" cy="758100"/>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dc7a6ea33f_0_0"/>
            <p:cNvSpPr/>
            <p:nvPr/>
          </p:nvSpPr>
          <p:spPr>
            <a:xfrm>
              <a:off x="229299" y="1121629"/>
              <a:ext cx="417000" cy="417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dc7a6ea33f_0_0"/>
            <p:cNvSpPr/>
            <p:nvPr/>
          </p:nvSpPr>
          <p:spPr>
            <a:xfrm>
              <a:off x="875505" y="951075"/>
              <a:ext cx="104853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dc7a6ea33f_0_0"/>
            <p:cNvSpPr txBox="1"/>
            <p:nvPr/>
          </p:nvSpPr>
          <p:spPr>
            <a:xfrm>
              <a:off x="875505" y="951075"/>
              <a:ext cx="10485300" cy="758100"/>
            </a:xfrm>
            <a:prstGeom prst="rect">
              <a:avLst/>
            </a:prstGeom>
            <a:noFill/>
            <a:ln>
              <a:noFill/>
            </a:ln>
          </p:spPr>
          <p:txBody>
            <a:bodyPr anchorCtr="0" anchor="ctr" bIns="80200" lIns="80200" spcFirstLastPara="1" rIns="80200" wrap="square" tIns="80200">
              <a:noAutofit/>
            </a:bodyPr>
            <a:lstStyle/>
            <a:p>
              <a:pPr indent="0" lvl="0" marL="0" marR="0" rtl="0" algn="l">
                <a:lnSpc>
                  <a:spcPct val="100000"/>
                </a:lnSpc>
                <a:spcBef>
                  <a:spcPts val="0"/>
                </a:spcBef>
                <a:spcAft>
                  <a:spcPts val="0"/>
                </a:spcAft>
                <a:buClr>
                  <a:srgbClr val="000000"/>
                </a:buClr>
                <a:buSzPts val="1900"/>
                <a:buFont typeface="Arial"/>
                <a:buNone/>
              </a:pPr>
              <a:r>
                <a:rPr lang="en-US" sz="1900"/>
                <a:t>The inner workings of the journal editorial process and the roots of modern peer review </a:t>
              </a:r>
              <a:endParaRPr/>
            </a:p>
          </p:txBody>
        </p:sp>
        <p:sp>
          <p:nvSpPr>
            <p:cNvPr id="129" name="Google Shape;129;gdc7a6ea33f_0_0"/>
            <p:cNvSpPr/>
            <p:nvPr/>
          </p:nvSpPr>
          <p:spPr>
            <a:xfrm>
              <a:off x="0" y="1898593"/>
              <a:ext cx="11360700" cy="758100"/>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dc7a6ea33f_0_0"/>
            <p:cNvSpPr/>
            <p:nvPr/>
          </p:nvSpPr>
          <p:spPr>
            <a:xfrm>
              <a:off x="229299" y="2069146"/>
              <a:ext cx="417000" cy="417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dc7a6ea33f_0_0"/>
            <p:cNvSpPr/>
            <p:nvPr/>
          </p:nvSpPr>
          <p:spPr>
            <a:xfrm>
              <a:off x="875505" y="1898593"/>
              <a:ext cx="104853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dc7a6ea33f_0_0"/>
            <p:cNvSpPr txBox="1"/>
            <p:nvPr/>
          </p:nvSpPr>
          <p:spPr>
            <a:xfrm>
              <a:off x="875505" y="1898593"/>
              <a:ext cx="10485300" cy="758100"/>
            </a:xfrm>
            <a:prstGeom prst="rect">
              <a:avLst/>
            </a:prstGeom>
            <a:noFill/>
            <a:ln>
              <a:noFill/>
            </a:ln>
          </p:spPr>
          <p:txBody>
            <a:bodyPr anchorCtr="0" anchor="ctr" bIns="80200" lIns="80200" spcFirstLastPara="1" rIns="80200" wrap="square" tIns="802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Challenges </a:t>
              </a:r>
              <a:r>
                <a:rPr lang="en-US" sz="1900"/>
                <a:t>impacting existing models of peer review and journal workflows</a:t>
              </a:r>
              <a:endParaRPr/>
            </a:p>
          </p:txBody>
        </p:sp>
        <p:sp>
          <p:nvSpPr>
            <p:cNvPr id="133" name="Google Shape;133;gdc7a6ea33f_0_0"/>
            <p:cNvSpPr/>
            <p:nvPr/>
          </p:nvSpPr>
          <p:spPr>
            <a:xfrm>
              <a:off x="0" y="2846110"/>
              <a:ext cx="11360700" cy="758100"/>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dc7a6ea33f_0_0"/>
            <p:cNvSpPr/>
            <p:nvPr/>
          </p:nvSpPr>
          <p:spPr>
            <a:xfrm>
              <a:off x="229299" y="3016663"/>
              <a:ext cx="417000" cy="4170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dc7a6ea33f_0_0"/>
            <p:cNvSpPr/>
            <p:nvPr/>
          </p:nvSpPr>
          <p:spPr>
            <a:xfrm>
              <a:off x="875505" y="2846110"/>
              <a:ext cx="104853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dc7a6ea33f_0_0"/>
            <p:cNvSpPr txBox="1"/>
            <p:nvPr/>
          </p:nvSpPr>
          <p:spPr>
            <a:xfrm>
              <a:off x="875505" y="2846110"/>
              <a:ext cx="10485300" cy="758100"/>
            </a:xfrm>
            <a:prstGeom prst="rect">
              <a:avLst/>
            </a:prstGeom>
            <a:noFill/>
            <a:ln>
              <a:noFill/>
            </a:ln>
          </p:spPr>
          <p:txBody>
            <a:bodyPr anchorCtr="0" anchor="ctr" bIns="80200" lIns="80200" spcFirstLastPara="1" rIns="80200" wrap="square" tIns="802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Emerging innovations</a:t>
              </a:r>
              <a:r>
                <a:rPr lang="en-US" sz="1900"/>
                <a:t> and </a:t>
              </a:r>
              <a:r>
                <a:rPr b="0" i="0" lang="en-US" sz="1900" u="none" cap="none" strike="noStrike">
                  <a:solidFill>
                    <a:srgbClr val="000000"/>
                  </a:solidFill>
                  <a:latin typeface="Arial"/>
                  <a:ea typeface="Arial"/>
                  <a:cs typeface="Arial"/>
                  <a:sym typeface="Arial"/>
                </a:rPr>
                <a:t>best practice in </a:t>
              </a:r>
              <a:r>
                <a:rPr lang="en-US" sz="1900"/>
                <a:t>peer review and transparent editorial processes</a:t>
              </a:r>
              <a:endParaRPr/>
            </a:p>
          </p:txBody>
        </p:sp>
        <p:sp>
          <p:nvSpPr>
            <p:cNvPr id="137" name="Google Shape;137;gdc7a6ea33f_0_0"/>
            <p:cNvSpPr/>
            <p:nvPr/>
          </p:nvSpPr>
          <p:spPr>
            <a:xfrm>
              <a:off x="0" y="3793627"/>
              <a:ext cx="11360700" cy="758100"/>
            </a:xfrm>
            <a:prstGeom prst="roundRect">
              <a:avLst>
                <a:gd fmla="val 10000" name="adj"/>
              </a:avLst>
            </a:pr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dc7a6ea33f_0_0"/>
            <p:cNvSpPr/>
            <p:nvPr/>
          </p:nvSpPr>
          <p:spPr>
            <a:xfrm>
              <a:off x="229299" y="3964180"/>
              <a:ext cx="417000" cy="4170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dc7a6ea33f_0_0"/>
            <p:cNvSpPr/>
            <p:nvPr/>
          </p:nvSpPr>
          <p:spPr>
            <a:xfrm>
              <a:off x="875505" y="3793627"/>
              <a:ext cx="104853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dc7a6ea33f_0_0"/>
            <p:cNvSpPr txBox="1"/>
            <p:nvPr/>
          </p:nvSpPr>
          <p:spPr>
            <a:xfrm>
              <a:off x="875505" y="3793627"/>
              <a:ext cx="10485300" cy="758100"/>
            </a:xfrm>
            <a:prstGeom prst="rect">
              <a:avLst/>
            </a:prstGeom>
            <a:noFill/>
            <a:ln>
              <a:noFill/>
            </a:ln>
          </p:spPr>
          <p:txBody>
            <a:bodyPr anchorCtr="0" anchor="ctr" bIns="80200" lIns="80200" spcFirstLastPara="1" rIns="80200" wrap="square" tIns="80200">
              <a:noAutofit/>
            </a:bodyPr>
            <a:lstStyle/>
            <a:p>
              <a:pPr indent="0" lvl="0" marL="0" rtl="0" algn="l">
                <a:spcBef>
                  <a:spcPts val="0"/>
                </a:spcBef>
                <a:spcAft>
                  <a:spcPts val="0"/>
                </a:spcAft>
                <a:buClr>
                  <a:schemeClr val="dk1"/>
                </a:buClr>
                <a:buSzPts val="1900"/>
                <a:buFont typeface="Arial"/>
                <a:buNone/>
              </a:pPr>
              <a:r>
                <a:rPr lang="en-US" sz="1900">
                  <a:solidFill>
                    <a:schemeClr val="dk1"/>
                  </a:solidFill>
                </a:rPr>
                <a:t>Hands-on peer review workshop</a:t>
              </a:r>
              <a:endParaRPr>
                <a:solidFill>
                  <a:schemeClr val="dk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3"/>
          <p:cNvSpPr txBox="1"/>
          <p:nvPr>
            <p:ph type="title"/>
          </p:nvPr>
        </p:nvSpPr>
        <p:spPr>
          <a:xfrm>
            <a:off x="141006" y="-136635"/>
            <a:ext cx="779430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Reviewer best practice</a:t>
            </a:r>
            <a:endParaRPr/>
          </a:p>
        </p:txBody>
      </p:sp>
      <p:pic>
        <p:nvPicPr>
          <p:cNvPr id="336" name="Google Shape;336;p13"/>
          <p:cNvPicPr preferRelativeResize="0"/>
          <p:nvPr/>
        </p:nvPicPr>
        <p:blipFill rotWithShape="1">
          <a:blip r:embed="rId3">
            <a:alphaModFix/>
          </a:blip>
          <a:srcRect b="0" l="0" r="0" t="0"/>
          <a:stretch/>
        </p:blipFill>
        <p:spPr>
          <a:xfrm>
            <a:off x="5331273" y="1046787"/>
            <a:ext cx="5905564" cy="1296000"/>
          </a:xfrm>
          <a:prstGeom prst="rect">
            <a:avLst/>
          </a:prstGeom>
          <a:noFill/>
          <a:ln cap="flat" cmpd="sng" w="9525">
            <a:solidFill>
              <a:srgbClr val="7F7F7F"/>
            </a:solidFill>
            <a:prstDash val="solid"/>
            <a:round/>
            <a:headEnd len="sm" w="sm" type="none"/>
            <a:tailEnd len="sm" w="sm" type="none"/>
          </a:ln>
        </p:spPr>
      </p:pic>
      <p:pic>
        <p:nvPicPr>
          <p:cNvPr id="337" name="Google Shape;337;p13"/>
          <p:cNvPicPr preferRelativeResize="0"/>
          <p:nvPr/>
        </p:nvPicPr>
        <p:blipFill rotWithShape="1">
          <a:blip r:embed="rId4">
            <a:alphaModFix/>
          </a:blip>
          <a:srcRect b="0" l="0" r="0" t="0"/>
          <a:stretch/>
        </p:blipFill>
        <p:spPr>
          <a:xfrm>
            <a:off x="485817" y="2214552"/>
            <a:ext cx="6494400" cy="2952000"/>
          </a:xfrm>
          <a:prstGeom prst="rect">
            <a:avLst/>
          </a:prstGeom>
          <a:noFill/>
          <a:ln cap="flat" cmpd="sng" w="9525">
            <a:solidFill>
              <a:srgbClr val="7F7F7F"/>
            </a:solidFill>
            <a:prstDash val="solid"/>
            <a:round/>
            <a:headEnd len="sm" w="sm" type="none"/>
            <a:tailEnd len="sm" w="sm" type="none"/>
          </a:ln>
        </p:spPr>
      </p:pic>
      <p:sp>
        <p:nvSpPr>
          <p:cNvPr id="338" name="Google Shape;338;p13"/>
          <p:cNvSpPr txBox="1"/>
          <p:nvPr/>
        </p:nvSpPr>
        <p:spPr>
          <a:xfrm>
            <a:off x="485817" y="985765"/>
            <a:ext cx="4531026" cy="151216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Would you publicly commit to a set of principles that guide you as a peer reviewer?</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2000"/>
              <a:buFont typeface="Arial"/>
              <a:buNone/>
            </a:pPr>
            <a:r>
              <a:t/>
            </a:r>
            <a:endParaRPr b="0" i="0" sz="2000" u="none" cap="none" strike="noStrike">
              <a:solidFill>
                <a:schemeClr val="dk1"/>
              </a:solidFill>
              <a:latin typeface="Nunito"/>
              <a:ea typeface="Nunito"/>
              <a:cs typeface="Nunito"/>
              <a:sym typeface="Nunito"/>
            </a:endParaRPr>
          </a:p>
        </p:txBody>
      </p:sp>
      <p:pic>
        <p:nvPicPr>
          <p:cNvPr id="339" name="Google Shape;339;p13"/>
          <p:cNvPicPr preferRelativeResize="0"/>
          <p:nvPr/>
        </p:nvPicPr>
        <p:blipFill rotWithShape="1">
          <a:blip r:embed="rId5">
            <a:alphaModFix/>
          </a:blip>
          <a:srcRect b="0" l="0" r="0" t="0"/>
          <a:stretch/>
        </p:blipFill>
        <p:spPr>
          <a:xfrm>
            <a:off x="6439852" y="2809595"/>
            <a:ext cx="5381991" cy="3276000"/>
          </a:xfrm>
          <a:prstGeom prst="rect">
            <a:avLst/>
          </a:prstGeom>
          <a:noFill/>
          <a:ln>
            <a:noFill/>
          </a:ln>
        </p:spPr>
      </p:pic>
      <p:sp>
        <p:nvSpPr>
          <p:cNvPr id="340" name="Google Shape;340;p13"/>
          <p:cNvSpPr txBox="1"/>
          <p:nvPr/>
        </p:nvSpPr>
        <p:spPr>
          <a:xfrm>
            <a:off x="485817" y="5516472"/>
            <a:ext cx="4531026" cy="35576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1" lang="en-US" sz="1600" u="none" cap="none" strike="noStrike">
                <a:solidFill>
                  <a:srgbClr val="FF0000"/>
                </a:solidFill>
                <a:latin typeface="Nunito"/>
                <a:ea typeface="Nunito"/>
                <a:cs typeface="Nunito"/>
                <a:sym typeface="Nunito"/>
              </a:rPr>
              <a:t>Link to sample reviewer oath</a:t>
            </a:r>
            <a:endParaRPr b="0" i="1" sz="1600" u="none" cap="none" strike="noStrike">
              <a:solidFill>
                <a:srgbClr val="FF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c3a7db929c_1_44"/>
          <p:cNvSpPr txBox="1"/>
          <p:nvPr/>
        </p:nvSpPr>
        <p:spPr>
          <a:xfrm>
            <a:off x="375143" y="0"/>
            <a:ext cx="8006400" cy="11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Peer review and editorial decision</a:t>
            </a:r>
            <a:endParaRPr b="0" i="0" sz="1400" u="none" cap="none" strike="noStrike">
              <a:solidFill>
                <a:srgbClr val="000000"/>
              </a:solidFill>
              <a:latin typeface="Arial"/>
              <a:ea typeface="Arial"/>
              <a:cs typeface="Arial"/>
              <a:sym typeface="Arial"/>
            </a:endParaRPr>
          </a:p>
        </p:txBody>
      </p:sp>
      <p:sp>
        <p:nvSpPr>
          <p:cNvPr id="347" name="Google Shape;347;gc3a7db929c_1_44"/>
          <p:cNvSpPr txBox="1"/>
          <p:nvPr/>
        </p:nvSpPr>
        <p:spPr>
          <a:xfrm>
            <a:off x="375150" y="1122300"/>
            <a:ext cx="11604900" cy="543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Peer reviewers will submit their reports to the editor, the reports include:</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An assessment of the manuscript</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Comments on any potential concerns or flaws, questions or requests for the authors</a:t>
            </a:r>
            <a:endParaRPr b="0"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 recommendation on whether the manuscript is suitable for publication in the journal</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Once all the reviews are available, the editor will make an editorial decision, informed by the reviewers’ comments, their own assessment of the manuscript and the editorial policies at the journal:</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         </a:t>
            </a:r>
            <a:r>
              <a:rPr b="1" i="0" lang="en-US" sz="1500" u="none" cap="none" strike="noStrike">
                <a:solidFill>
                  <a:schemeClr val="dk1"/>
                </a:solidFill>
                <a:latin typeface="Nunito"/>
                <a:ea typeface="Nunito"/>
                <a:cs typeface="Nunito"/>
                <a:sym typeface="Nunito"/>
              </a:rPr>
              <a:t>Accept</a:t>
            </a:r>
            <a:r>
              <a:rPr b="0" i="0" lang="en-US" sz="1500" u="none" cap="none" strike="noStrike">
                <a:solidFill>
                  <a:schemeClr val="dk1"/>
                </a:solidFill>
                <a:latin typeface="Nunito"/>
                <a:ea typeface="Nunito"/>
                <a:cs typeface="Nunito"/>
                <a:sym typeface="Nunito"/>
              </a:rPr>
              <a:t> - the manuscript will be published</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Revision</a:t>
            </a:r>
            <a:r>
              <a:rPr b="0" i="0" lang="en-US" sz="1500" u="none" cap="none" strike="noStrike">
                <a:solidFill>
                  <a:schemeClr val="dk1"/>
                </a:solidFill>
                <a:latin typeface="Nunito"/>
                <a:ea typeface="Nunito"/>
                <a:cs typeface="Nunito"/>
                <a:sym typeface="Nunito"/>
              </a:rPr>
              <a:t> - the manuscript does not yet meet all the journal requirements, the authors are asked to make revisions to address remaining items, requests for revisions may be </a:t>
            </a:r>
            <a:endParaRPr b="0" i="0" sz="1500" u="none" cap="none" strike="noStrike">
              <a:solidFill>
                <a:schemeClr val="dk1"/>
              </a:solidFill>
              <a:latin typeface="Nunito"/>
              <a:ea typeface="Nunito"/>
              <a:cs typeface="Nunito"/>
              <a:sym typeface="Nunito"/>
            </a:endParaRPr>
          </a:p>
          <a:p>
            <a:pPr indent="457200" lvl="0" marL="45720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Nunito"/>
                <a:ea typeface="Nunito"/>
                <a:cs typeface="Nunito"/>
                <a:sym typeface="Nunito"/>
              </a:rPr>
              <a:t>Major</a:t>
            </a:r>
            <a:r>
              <a:rPr b="0" i="0" lang="en-US" sz="1500" u="none" cap="none" strike="noStrike">
                <a:solidFill>
                  <a:schemeClr val="dk1"/>
                </a:solidFill>
                <a:latin typeface="Nunito"/>
                <a:ea typeface="Nunito"/>
                <a:cs typeface="Nunito"/>
                <a:sym typeface="Nunito"/>
              </a:rPr>
              <a:t> - usually requiring additional data or major changes to the interpretation</a:t>
            </a:r>
            <a:endParaRPr b="0" i="0" sz="1500" u="none" cap="none" strike="noStrike">
              <a:solidFill>
                <a:schemeClr val="dk1"/>
              </a:solidFill>
              <a:latin typeface="Nunito"/>
              <a:ea typeface="Nunito"/>
              <a:cs typeface="Nunito"/>
              <a:sym typeface="Nunito"/>
            </a:endParaRPr>
          </a:p>
          <a:p>
            <a:pPr indent="457200" lvl="0" marL="45720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Nunito"/>
                <a:ea typeface="Nunito"/>
                <a:cs typeface="Nunito"/>
                <a:sym typeface="Nunito"/>
              </a:rPr>
              <a:t>Minor</a:t>
            </a:r>
            <a:r>
              <a:rPr b="0" i="0" lang="en-US" sz="1500" u="none" cap="none" strike="noStrike">
                <a:solidFill>
                  <a:schemeClr val="dk1"/>
                </a:solidFill>
                <a:latin typeface="Nunito"/>
                <a:ea typeface="Nunito"/>
                <a:cs typeface="Nunito"/>
                <a:sym typeface="Nunito"/>
              </a:rPr>
              <a:t> - usually involving clarifications or changes to the text</a:t>
            </a:r>
            <a:endParaRPr b="0" i="0" sz="15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Reject</a:t>
            </a:r>
            <a:r>
              <a:rPr b="0" i="0" lang="en-US" sz="1500" u="none" cap="none" strike="noStrike">
                <a:solidFill>
                  <a:schemeClr val="dk1"/>
                </a:solidFill>
                <a:latin typeface="Nunito"/>
                <a:ea typeface="Nunito"/>
                <a:cs typeface="Nunito"/>
                <a:sym typeface="Nunito"/>
              </a:rPr>
              <a:t> - the manuscript does not meet the journal requirements, and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The editor will notify the authors with a decision letter including the decision, the editor's’ comments and the peer reviews</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348" name="Google Shape;348;gc3a7db929c_1_44"/>
          <p:cNvPicPr preferRelativeResize="0"/>
          <p:nvPr/>
        </p:nvPicPr>
        <p:blipFill rotWithShape="1">
          <a:blip r:embed="rId3">
            <a:alphaModFix/>
          </a:blip>
          <a:srcRect b="0" l="0" r="0" t="0"/>
          <a:stretch/>
        </p:blipFill>
        <p:spPr>
          <a:xfrm>
            <a:off x="448913" y="3311400"/>
            <a:ext cx="342025" cy="342025"/>
          </a:xfrm>
          <a:prstGeom prst="rect">
            <a:avLst/>
          </a:prstGeom>
          <a:noFill/>
          <a:ln>
            <a:noFill/>
          </a:ln>
        </p:spPr>
      </p:pic>
      <p:pic>
        <p:nvPicPr>
          <p:cNvPr id="349" name="Google Shape;349;gc3a7db929c_1_44"/>
          <p:cNvPicPr preferRelativeResize="0"/>
          <p:nvPr/>
        </p:nvPicPr>
        <p:blipFill rotWithShape="1">
          <a:blip r:embed="rId4">
            <a:alphaModFix/>
          </a:blip>
          <a:srcRect b="0" l="0" r="0" t="0"/>
          <a:stretch/>
        </p:blipFill>
        <p:spPr>
          <a:xfrm>
            <a:off x="490338" y="4890525"/>
            <a:ext cx="342025" cy="342025"/>
          </a:xfrm>
          <a:prstGeom prst="rect">
            <a:avLst/>
          </a:prstGeom>
          <a:noFill/>
          <a:ln>
            <a:noFill/>
          </a:ln>
        </p:spPr>
      </p:pic>
      <p:pic>
        <p:nvPicPr>
          <p:cNvPr id="350" name="Google Shape;350;gc3a7db929c_1_44"/>
          <p:cNvPicPr preferRelativeResize="0"/>
          <p:nvPr/>
        </p:nvPicPr>
        <p:blipFill rotWithShape="1">
          <a:blip r:embed="rId5">
            <a:alphaModFix/>
          </a:blip>
          <a:srcRect b="0" l="0" r="0" t="0"/>
          <a:stretch/>
        </p:blipFill>
        <p:spPr>
          <a:xfrm>
            <a:off x="790938" y="5908452"/>
            <a:ext cx="431121" cy="431100"/>
          </a:xfrm>
          <a:prstGeom prst="rect">
            <a:avLst/>
          </a:prstGeom>
          <a:noFill/>
          <a:ln>
            <a:noFill/>
          </a:ln>
        </p:spPr>
      </p:pic>
      <p:sp>
        <p:nvSpPr>
          <p:cNvPr id="351" name="Google Shape;351;gc3a7db929c_1_44"/>
          <p:cNvSpPr txBox="1"/>
          <p:nvPr/>
        </p:nvSpPr>
        <p:spPr>
          <a:xfrm>
            <a:off x="1355659" y="5893150"/>
            <a:ext cx="10410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Nunito"/>
                <a:ea typeface="Nunito"/>
                <a:cs typeface="Nunito"/>
                <a:sym typeface="Nunito"/>
              </a:rPr>
              <a:t>This stage can take from 3-4 weeks to several months, timelines vary per manuscript and discipline </a:t>
            </a:r>
            <a:endParaRPr b="0" i="1" sz="1800" u="none" cap="none" strike="noStrike">
              <a:solidFill>
                <a:srgbClr val="000000"/>
              </a:solidFill>
              <a:latin typeface="Nunito"/>
              <a:ea typeface="Nunito"/>
              <a:cs typeface="Nunito"/>
              <a:sym typeface="Nunito"/>
            </a:endParaRPr>
          </a:p>
        </p:txBody>
      </p:sp>
      <p:pic>
        <p:nvPicPr>
          <p:cNvPr id="352" name="Google Shape;352;gc3a7db929c_1_44"/>
          <p:cNvPicPr preferRelativeResize="0"/>
          <p:nvPr/>
        </p:nvPicPr>
        <p:blipFill rotWithShape="1">
          <a:blip r:embed="rId6">
            <a:alphaModFix/>
          </a:blip>
          <a:srcRect b="0" l="0" r="0" t="0"/>
          <a:stretch/>
        </p:blipFill>
        <p:spPr>
          <a:xfrm>
            <a:off x="490363" y="3873438"/>
            <a:ext cx="259125" cy="25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Diagram&#10;&#10;Description automatically generated" id="357" name="Google Shape;357;p14"/>
          <p:cNvPicPr preferRelativeResize="0"/>
          <p:nvPr/>
        </p:nvPicPr>
        <p:blipFill rotWithShape="1">
          <a:blip r:embed="rId3">
            <a:alphaModFix/>
          </a:blip>
          <a:srcRect b="0" l="0" r="0" t="0"/>
          <a:stretch/>
        </p:blipFill>
        <p:spPr>
          <a:xfrm>
            <a:off x="975518" y="716649"/>
            <a:ext cx="10240963" cy="5717488"/>
          </a:xfrm>
          <a:prstGeom prst="rect">
            <a:avLst/>
          </a:prstGeom>
          <a:noFill/>
          <a:ln>
            <a:noFill/>
          </a:ln>
        </p:spPr>
      </p:pic>
      <p:sp>
        <p:nvSpPr>
          <p:cNvPr id="358" name="Google Shape;358;p14"/>
          <p:cNvSpPr txBox="1"/>
          <p:nvPr>
            <p:ph type="title"/>
          </p:nvPr>
        </p:nvSpPr>
        <p:spPr>
          <a:xfrm>
            <a:off x="141005" y="-136635"/>
            <a:ext cx="6911435"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Evolving formats of peer review</a:t>
            </a:r>
            <a:endParaRPr/>
          </a:p>
        </p:txBody>
      </p:sp>
      <p:sp>
        <p:nvSpPr>
          <p:cNvPr id="359" name="Google Shape;359;p14"/>
          <p:cNvSpPr/>
          <p:nvPr/>
        </p:nvSpPr>
        <p:spPr>
          <a:xfrm>
            <a:off x="5763383" y="1915397"/>
            <a:ext cx="1289057" cy="1278814"/>
          </a:xfrm>
          <a:prstGeom prst="ellipse">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0" name="Google Shape;360;p14"/>
          <p:cNvSpPr/>
          <p:nvPr/>
        </p:nvSpPr>
        <p:spPr>
          <a:xfrm>
            <a:off x="5602635" y="3968151"/>
            <a:ext cx="1263991" cy="1278814"/>
          </a:xfrm>
          <a:prstGeom prst="ellipse">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descr="Diagram&#10;&#10;Description automatically generated" id="365" name="Google Shape;365;p48"/>
          <p:cNvPicPr preferRelativeResize="0"/>
          <p:nvPr/>
        </p:nvPicPr>
        <p:blipFill rotWithShape="1">
          <a:blip r:embed="rId3">
            <a:alphaModFix/>
          </a:blip>
          <a:srcRect b="0" l="0" r="0" t="0"/>
          <a:stretch/>
        </p:blipFill>
        <p:spPr>
          <a:xfrm>
            <a:off x="975518" y="716649"/>
            <a:ext cx="10240963" cy="5717488"/>
          </a:xfrm>
          <a:prstGeom prst="rect">
            <a:avLst/>
          </a:prstGeom>
          <a:noFill/>
          <a:ln>
            <a:noFill/>
          </a:ln>
        </p:spPr>
      </p:pic>
      <p:sp>
        <p:nvSpPr>
          <p:cNvPr id="366" name="Google Shape;366;p48"/>
          <p:cNvSpPr txBox="1"/>
          <p:nvPr>
            <p:ph type="title"/>
          </p:nvPr>
        </p:nvSpPr>
        <p:spPr>
          <a:xfrm>
            <a:off x="141005" y="-136635"/>
            <a:ext cx="6911435"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Evolving formats of peer review</a:t>
            </a:r>
            <a:endParaRPr/>
          </a:p>
        </p:txBody>
      </p:sp>
      <p:sp>
        <p:nvSpPr>
          <p:cNvPr id="367" name="Google Shape;367;p48"/>
          <p:cNvSpPr/>
          <p:nvPr/>
        </p:nvSpPr>
        <p:spPr>
          <a:xfrm>
            <a:off x="5763383" y="1915397"/>
            <a:ext cx="1289057" cy="1278814"/>
          </a:xfrm>
          <a:prstGeom prst="ellipse">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p48"/>
          <p:cNvSpPr/>
          <p:nvPr/>
        </p:nvSpPr>
        <p:spPr>
          <a:xfrm>
            <a:off x="5602635" y="3968151"/>
            <a:ext cx="1263991" cy="1278814"/>
          </a:xfrm>
          <a:prstGeom prst="ellipse">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9" name="Google Shape;369;p48"/>
          <p:cNvPicPr preferRelativeResize="0"/>
          <p:nvPr/>
        </p:nvPicPr>
        <p:blipFill rotWithShape="1">
          <a:blip r:embed="rId4">
            <a:alphaModFix amt="81000"/>
          </a:blip>
          <a:srcRect b="0" l="0" r="0" t="0"/>
          <a:stretch/>
        </p:blipFill>
        <p:spPr>
          <a:xfrm>
            <a:off x="8155082" y="621000"/>
            <a:ext cx="3605075" cy="561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6"/>
          <p:cNvSpPr txBox="1"/>
          <p:nvPr>
            <p:ph type="title"/>
          </p:nvPr>
        </p:nvSpPr>
        <p:spPr>
          <a:xfrm>
            <a:off x="141006" y="-136635"/>
            <a:ext cx="779430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Transparent and/or signed peer reviews</a:t>
            </a:r>
            <a:endParaRPr/>
          </a:p>
        </p:txBody>
      </p:sp>
      <p:pic>
        <p:nvPicPr>
          <p:cNvPr descr="A picture containing table&#10;&#10;Description automatically generated" id="375" name="Google Shape;375;p16"/>
          <p:cNvPicPr preferRelativeResize="0"/>
          <p:nvPr/>
        </p:nvPicPr>
        <p:blipFill rotWithShape="1">
          <a:blip r:embed="rId3">
            <a:alphaModFix/>
          </a:blip>
          <a:srcRect b="0" l="0" r="0" t="0"/>
          <a:stretch/>
        </p:blipFill>
        <p:spPr>
          <a:xfrm>
            <a:off x="454662" y="1171294"/>
            <a:ext cx="6277668" cy="5076000"/>
          </a:xfrm>
          <a:prstGeom prst="rect">
            <a:avLst/>
          </a:prstGeom>
          <a:noFill/>
          <a:ln>
            <a:noFill/>
          </a:ln>
        </p:spPr>
      </p:pic>
      <p:sp>
        <p:nvSpPr>
          <p:cNvPr id="376" name="Google Shape;376;p16"/>
          <p:cNvSpPr/>
          <p:nvPr/>
        </p:nvSpPr>
        <p:spPr>
          <a:xfrm>
            <a:off x="428158" y="3979854"/>
            <a:ext cx="1103243" cy="1123122"/>
          </a:xfrm>
          <a:prstGeom prst="ellipse">
            <a:avLst/>
          </a:prstGeom>
          <a:solidFill>
            <a:schemeClr val="accent1">
              <a:alpha val="40000"/>
            </a:schemeClr>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7" name="Google Shape;377;p16"/>
          <p:cNvPicPr preferRelativeResize="0"/>
          <p:nvPr/>
        </p:nvPicPr>
        <p:blipFill rotWithShape="1">
          <a:blip r:embed="rId4">
            <a:alphaModFix/>
          </a:blip>
          <a:srcRect b="0" l="0" r="0" t="0"/>
          <a:stretch/>
        </p:blipFill>
        <p:spPr>
          <a:xfrm>
            <a:off x="3288399" y="732322"/>
            <a:ext cx="2807601" cy="1224000"/>
          </a:xfrm>
          <a:prstGeom prst="rect">
            <a:avLst/>
          </a:prstGeom>
          <a:noFill/>
          <a:ln>
            <a:noFill/>
          </a:ln>
        </p:spPr>
      </p:pic>
      <p:sp>
        <p:nvSpPr>
          <p:cNvPr id="378" name="Google Shape;378;p16"/>
          <p:cNvSpPr txBox="1"/>
          <p:nvPr/>
        </p:nvSpPr>
        <p:spPr>
          <a:xfrm>
            <a:off x="7490186" y="1389183"/>
            <a:ext cx="3506413" cy="41626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1" i="0" lang="en-US" sz="2000" u="none" cap="none" strike="noStrike">
                <a:solidFill>
                  <a:schemeClr val="dk1"/>
                </a:solidFill>
                <a:latin typeface="Nunito"/>
                <a:ea typeface="Nunito"/>
                <a:cs typeface="Nunito"/>
                <a:sym typeface="Nunito"/>
              </a:rPr>
              <a:t>To sign or not to sign?</a:t>
            </a:r>
            <a:endParaRPr b="0" i="0" sz="1400" u="none" cap="none" strike="noStrike">
              <a:solidFill>
                <a:srgbClr val="000000"/>
              </a:solidFill>
              <a:latin typeface="Arial"/>
              <a:ea typeface="Arial"/>
              <a:cs typeface="Arial"/>
              <a:sym typeface="Arial"/>
            </a:endParaRPr>
          </a:p>
        </p:txBody>
      </p:sp>
      <p:pic>
        <p:nvPicPr>
          <p:cNvPr id="379" name="Google Shape;379;p16"/>
          <p:cNvPicPr preferRelativeResize="0"/>
          <p:nvPr/>
        </p:nvPicPr>
        <p:blipFill rotWithShape="1">
          <a:blip r:embed="rId5">
            <a:alphaModFix/>
          </a:blip>
          <a:srcRect b="0" l="0" r="0" t="0"/>
          <a:stretch/>
        </p:blipFill>
        <p:spPr>
          <a:xfrm>
            <a:off x="5120917" y="1854722"/>
            <a:ext cx="6753030" cy="3312000"/>
          </a:xfrm>
          <a:prstGeom prst="rect">
            <a:avLst/>
          </a:prstGeom>
          <a:noFill/>
          <a:ln cap="flat" cmpd="sng" w="9525">
            <a:solidFill>
              <a:schemeClr val="dk2"/>
            </a:solidFill>
            <a:prstDash val="solid"/>
            <a:round/>
            <a:headEnd len="sm" w="sm" type="none"/>
            <a:tailEnd len="sm" w="sm" type="none"/>
          </a:ln>
        </p:spPr>
      </p:pic>
      <p:sp>
        <p:nvSpPr>
          <p:cNvPr id="380" name="Google Shape;380;p16"/>
          <p:cNvSpPr txBox="1"/>
          <p:nvPr/>
        </p:nvSpPr>
        <p:spPr>
          <a:xfrm>
            <a:off x="8931966" y="5166722"/>
            <a:ext cx="3723860" cy="35150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1" lang="en-US" sz="1600" u="none" cap="none" strike="noStrike">
                <a:solidFill>
                  <a:schemeClr val="dk1"/>
                </a:solidFill>
                <a:latin typeface="Nunito"/>
                <a:ea typeface="Nunito"/>
                <a:cs typeface="Nunito"/>
                <a:sym typeface="Nunito"/>
              </a:rPr>
              <a:t>Bravo et al. Nat. Comms. 2019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17"/>
          <p:cNvPicPr preferRelativeResize="0"/>
          <p:nvPr/>
        </p:nvPicPr>
        <p:blipFill rotWithShape="1">
          <a:blip r:embed="rId3">
            <a:alphaModFix/>
          </a:blip>
          <a:srcRect b="0" l="0" r="0" t="0"/>
          <a:stretch/>
        </p:blipFill>
        <p:spPr>
          <a:xfrm>
            <a:off x="152400" y="152400"/>
            <a:ext cx="11887197" cy="60189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Diagram&#10;&#10;Description automatically generated" id="390" name="Google Shape;390;p49"/>
          <p:cNvPicPr preferRelativeResize="0"/>
          <p:nvPr/>
        </p:nvPicPr>
        <p:blipFill rotWithShape="1">
          <a:blip r:embed="rId3">
            <a:alphaModFix/>
          </a:blip>
          <a:srcRect b="0" l="0" r="0" t="0"/>
          <a:stretch/>
        </p:blipFill>
        <p:spPr>
          <a:xfrm>
            <a:off x="975518" y="716649"/>
            <a:ext cx="10240963" cy="5717488"/>
          </a:xfrm>
          <a:prstGeom prst="rect">
            <a:avLst/>
          </a:prstGeom>
          <a:noFill/>
          <a:ln>
            <a:noFill/>
          </a:ln>
        </p:spPr>
      </p:pic>
      <p:sp>
        <p:nvSpPr>
          <p:cNvPr id="391" name="Google Shape;391;p49"/>
          <p:cNvSpPr txBox="1"/>
          <p:nvPr>
            <p:ph type="title"/>
          </p:nvPr>
        </p:nvSpPr>
        <p:spPr>
          <a:xfrm>
            <a:off x="141005" y="-136635"/>
            <a:ext cx="801958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Decoupling peer review from the journal</a:t>
            </a:r>
            <a:endParaRPr/>
          </a:p>
        </p:txBody>
      </p:sp>
      <p:sp>
        <p:nvSpPr>
          <p:cNvPr id="392" name="Google Shape;392;p49"/>
          <p:cNvSpPr/>
          <p:nvPr/>
        </p:nvSpPr>
        <p:spPr>
          <a:xfrm>
            <a:off x="5602635" y="3968151"/>
            <a:ext cx="1263991" cy="1278814"/>
          </a:xfrm>
          <a:prstGeom prst="ellipse">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Graphical user interface&#10;&#10;Description automatically generated" id="397" name="Google Shape;397;p19"/>
          <p:cNvPicPr preferRelativeResize="0"/>
          <p:nvPr/>
        </p:nvPicPr>
        <p:blipFill rotWithShape="1">
          <a:blip r:embed="rId3">
            <a:alphaModFix/>
          </a:blip>
          <a:srcRect b="0" l="0" r="0" t="0"/>
          <a:stretch/>
        </p:blipFill>
        <p:spPr>
          <a:xfrm>
            <a:off x="940445" y="106511"/>
            <a:ext cx="9926523" cy="6084000"/>
          </a:xfrm>
          <a:prstGeom prst="rect">
            <a:avLst/>
          </a:prstGeom>
          <a:noFill/>
          <a:ln>
            <a:noFill/>
          </a:ln>
        </p:spPr>
      </p:pic>
      <p:sp>
        <p:nvSpPr>
          <p:cNvPr id="398" name="Google Shape;398;p19"/>
          <p:cNvSpPr/>
          <p:nvPr/>
        </p:nvSpPr>
        <p:spPr>
          <a:xfrm>
            <a:off x="3458164" y="1921719"/>
            <a:ext cx="4891083" cy="646331"/>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For a comparison of services in this area: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https://asapbio.org/comparing-review-services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0"/>
          <p:cNvSpPr txBox="1"/>
          <p:nvPr>
            <p:ph type="title"/>
          </p:nvPr>
        </p:nvSpPr>
        <p:spPr>
          <a:xfrm>
            <a:off x="7223629" y="88664"/>
            <a:ext cx="3897086" cy="112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200"/>
              <a:t>Post-publication </a:t>
            </a:r>
            <a:br>
              <a:rPr lang="en-US" sz="3200"/>
            </a:br>
            <a:r>
              <a:rPr lang="en-US" sz="3200"/>
              <a:t>peer review</a:t>
            </a:r>
            <a:endParaRPr/>
          </a:p>
        </p:txBody>
      </p:sp>
      <p:pic>
        <p:nvPicPr>
          <p:cNvPr id="404" name="Google Shape;404;p20"/>
          <p:cNvPicPr preferRelativeResize="0"/>
          <p:nvPr/>
        </p:nvPicPr>
        <p:blipFill rotWithShape="1">
          <a:blip r:embed="rId3">
            <a:alphaModFix/>
          </a:blip>
          <a:srcRect b="0" l="0" r="0" t="0"/>
          <a:stretch/>
        </p:blipFill>
        <p:spPr>
          <a:xfrm>
            <a:off x="5980393" y="1452946"/>
            <a:ext cx="5726616" cy="4608000"/>
          </a:xfrm>
          <a:prstGeom prst="rect">
            <a:avLst/>
          </a:prstGeom>
          <a:noFill/>
          <a:ln>
            <a:noFill/>
          </a:ln>
        </p:spPr>
      </p:pic>
      <p:sp>
        <p:nvSpPr>
          <p:cNvPr id="405" name="Google Shape;405;p20"/>
          <p:cNvSpPr txBox="1"/>
          <p:nvPr/>
        </p:nvSpPr>
        <p:spPr>
          <a:xfrm>
            <a:off x="484775" y="212750"/>
            <a:ext cx="4079100" cy="92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Preprint peer review/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Overlay journals</a:t>
            </a:r>
            <a:endParaRPr b="0" i="0" sz="1400" u="none" cap="none" strike="noStrike">
              <a:solidFill>
                <a:srgbClr val="000000"/>
              </a:solidFill>
              <a:latin typeface="Arial"/>
              <a:ea typeface="Arial"/>
              <a:cs typeface="Arial"/>
              <a:sym typeface="Arial"/>
            </a:endParaRPr>
          </a:p>
        </p:txBody>
      </p:sp>
      <p:pic>
        <p:nvPicPr>
          <p:cNvPr id="406" name="Google Shape;406;p20"/>
          <p:cNvPicPr preferRelativeResize="0"/>
          <p:nvPr/>
        </p:nvPicPr>
        <p:blipFill rotWithShape="1">
          <a:blip r:embed="rId4">
            <a:alphaModFix/>
          </a:blip>
          <a:srcRect b="0" l="0" r="0" t="0"/>
          <a:stretch/>
        </p:blipFill>
        <p:spPr>
          <a:xfrm>
            <a:off x="867340" y="1607478"/>
            <a:ext cx="2365714" cy="828000"/>
          </a:xfrm>
          <a:prstGeom prst="rect">
            <a:avLst/>
          </a:prstGeom>
          <a:noFill/>
          <a:ln>
            <a:noFill/>
          </a:ln>
        </p:spPr>
      </p:pic>
      <p:pic>
        <p:nvPicPr>
          <p:cNvPr id="407" name="Google Shape;407;p20"/>
          <p:cNvPicPr preferRelativeResize="0"/>
          <p:nvPr/>
        </p:nvPicPr>
        <p:blipFill rotWithShape="1">
          <a:blip r:embed="rId5">
            <a:alphaModFix/>
          </a:blip>
          <a:srcRect b="0" l="0" r="0" t="0"/>
          <a:stretch/>
        </p:blipFill>
        <p:spPr>
          <a:xfrm>
            <a:off x="604085" y="2951173"/>
            <a:ext cx="2600640" cy="1008000"/>
          </a:xfrm>
          <a:prstGeom prst="rect">
            <a:avLst/>
          </a:prstGeom>
          <a:noFill/>
          <a:ln>
            <a:noFill/>
          </a:ln>
        </p:spPr>
      </p:pic>
      <p:pic>
        <p:nvPicPr>
          <p:cNvPr id="408" name="Google Shape;408;p20"/>
          <p:cNvPicPr preferRelativeResize="0"/>
          <p:nvPr/>
        </p:nvPicPr>
        <p:blipFill rotWithShape="1">
          <a:blip r:embed="rId6">
            <a:alphaModFix/>
          </a:blip>
          <a:srcRect b="0" l="0" r="0" t="0"/>
          <a:stretch/>
        </p:blipFill>
        <p:spPr>
          <a:xfrm>
            <a:off x="3278184" y="2349837"/>
            <a:ext cx="2223525" cy="1080000"/>
          </a:xfrm>
          <a:prstGeom prst="rect">
            <a:avLst/>
          </a:prstGeom>
          <a:noFill/>
          <a:ln>
            <a:noFill/>
          </a:ln>
        </p:spPr>
      </p:pic>
      <p:pic>
        <p:nvPicPr>
          <p:cNvPr id="409" name="Google Shape;409;p20"/>
          <p:cNvPicPr preferRelativeResize="0"/>
          <p:nvPr/>
        </p:nvPicPr>
        <p:blipFill rotWithShape="1">
          <a:blip r:embed="rId7">
            <a:alphaModFix/>
          </a:blip>
          <a:srcRect b="0" l="0" r="0" t="0"/>
          <a:stretch/>
        </p:blipFill>
        <p:spPr>
          <a:xfrm>
            <a:off x="3619096" y="3429000"/>
            <a:ext cx="1620000" cy="1620000"/>
          </a:xfrm>
          <a:prstGeom prst="rect">
            <a:avLst/>
          </a:prstGeom>
          <a:noFill/>
          <a:ln>
            <a:noFill/>
          </a:ln>
        </p:spPr>
      </p:pic>
      <p:sp>
        <p:nvSpPr>
          <p:cNvPr id="410" name="Google Shape;410;p20"/>
          <p:cNvSpPr txBox="1"/>
          <p:nvPr/>
        </p:nvSpPr>
        <p:spPr>
          <a:xfrm>
            <a:off x="5338954" y="88664"/>
            <a:ext cx="757046"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Vs</a:t>
            </a:r>
            <a:endParaRPr b="0" i="0" sz="1400" u="none" cap="none" strike="noStrike">
              <a:solidFill>
                <a:srgbClr val="000000"/>
              </a:solidFill>
              <a:latin typeface="Arial"/>
              <a:ea typeface="Arial"/>
              <a:cs typeface="Arial"/>
              <a:sym typeface="Arial"/>
            </a:endParaRPr>
          </a:p>
        </p:txBody>
      </p:sp>
      <p:pic>
        <p:nvPicPr>
          <p:cNvPr id="411" name="Google Shape;411;p20"/>
          <p:cNvPicPr preferRelativeResize="0"/>
          <p:nvPr/>
        </p:nvPicPr>
        <p:blipFill rotWithShape="1">
          <a:blip r:embed="rId8">
            <a:alphaModFix/>
          </a:blip>
          <a:srcRect b="0" l="0" r="0" t="0"/>
          <a:stretch/>
        </p:blipFill>
        <p:spPr>
          <a:xfrm>
            <a:off x="484771" y="4239000"/>
            <a:ext cx="2622848" cy="1404000"/>
          </a:xfrm>
          <a:prstGeom prst="rect">
            <a:avLst/>
          </a:prstGeom>
          <a:noFill/>
          <a:ln>
            <a:noFill/>
          </a:ln>
        </p:spPr>
      </p:pic>
      <p:cxnSp>
        <p:nvCxnSpPr>
          <p:cNvPr id="412" name="Google Shape;412;p20"/>
          <p:cNvCxnSpPr/>
          <p:nvPr/>
        </p:nvCxnSpPr>
        <p:spPr>
          <a:xfrm flipH="1">
            <a:off x="5602090" y="911550"/>
            <a:ext cx="15309" cy="5391279"/>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1"/>
          <p:cNvSpPr txBox="1"/>
          <p:nvPr>
            <p:ph type="title"/>
          </p:nvPr>
        </p:nvSpPr>
        <p:spPr>
          <a:xfrm>
            <a:off x="141006" y="-136635"/>
            <a:ext cx="779430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Assessing the quality of peer review</a:t>
            </a:r>
            <a:endParaRPr/>
          </a:p>
        </p:txBody>
      </p:sp>
      <p:pic>
        <p:nvPicPr>
          <p:cNvPr id="418" name="Google Shape;418;p21"/>
          <p:cNvPicPr preferRelativeResize="0"/>
          <p:nvPr/>
        </p:nvPicPr>
        <p:blipFill rotWithShape="1">
          <a:blip r:embed="rId3">
            <a:alphaModFix/>
          </a:blip>
          <a:srcRect b="0" l="0" r="0" t="25770"/>
          <a:stretch/>
        </p:blipFill>
        <p:spPr>
          <a:xfrm>
            <a:off x="6513720" y="2097231"/>
            <a:ext cx="4830000" cy="4302391"/>
          </a:xfrm>
          <a:prstGeom prst="rect">
            <a:avLst/>
          </a:prstGeom>
          <a:noFill/>
          <a:ln>
            <a:noFill/>
          </a:ln>
        </p:spPr>
      </p:pic>
      <p:pic>
        <p:nvPicPr>
          <p:cNvPr id="419" name="Google Shape;419;p21"/>
          <p:cNvPicPr preferRelativeResize="0"/>
          <p:nvPr/>
        </p:nvPicPr>
        <p:blipFill rotWithShape="1">
          <a:blip r:embed="rId4">
            <a:alphaModFix/>
          </a:blip>
          <a:srcRect b="0" l="0" r="0" t="0"/>
          <a:stretch/>
        </p:blipFill>
        <p:spPr>
          <a:xfrm>
            <a:off x="555369" y="693000"/>
            <a:ext cx="5543988" cy="5472000"/>
          </a:xfrm>
          <a:prstGeom prst="rect">
            <a:avLst/>
          </a:prstGeom>
          <a:noFill/>
          <a:ln>
            <a:noFill/>
          </a:ln>
        </p:spPr>
      </p:pic>
      <p:sp>
        <p:nvSpPr>
          <p:cNvPr id="420" name="Google Shape;420;p21"/>
          <p:cNvSpPr txBox="1"/>
          <p:nvPr/>
        </p:nvSpPr>
        <p:spPr>
          <a:xfrm>
            <a:off x="7998105" y="6489000"/>
            <a:ext cx="4830000" cy="35150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1" lang="en-US" sz="1600" u="none" cap="none" strike="noStrike">
                <a:solidFill>
                  <a:schemeClr val="dk1"/>
                </a:solidFill>
                <a:latin typeface="Nunito"/>
                <a:ea typeface="Nunito"/>
                <a:cs typeface="Nunito"/>
                <a:sym typeface="Nunito"/>
              </a:rPr>
              <a:t>Fraser et al. 2020; Polka et al. 2021 bioRxiv</a:t>
            </a:r>
            <a:endParaRPr b="0" i="1" sz="1600" u="none" cap="none" strike="noStrike">
              <a:solidFill>
                <a:schemeClr val="dk1"/>
              </a:solidFill>
              <a:latin typeface="Nunito"/>
              <a:ea typeface="Nunito"/>
              <a:cs typeface="Nunito"/>
              <a:sym typeface="Nunito"/>
            </a:endParaRPr>
          </a:p>
        </p:txBody>
      </p:sp>
      <p:sp>
        <p:nvSpPr>
          <p:cNvPr id="421" name="Google Shape;421;p21"/>
          <p:cNvSpPr txBox="1"/>
          <p:nvPr/>
        </p:nvSpPr>
        <p:spPr>
          <a:xfrm>
            <a:off x="6760555" y="693000"/>
            <a:ext cx="4583165" cy="140423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000"/>
              <a:buFont typeface="Arial"/>
              <a:buNone/>
            </a:pPr>
            <a:r>
              <a:rPr b="0" i="0" lang="en-US" sz="2000" u="none" cap="none" strike="noStrike">
                <a:solidFill>
                  <a:schemeClr val="dk1"/>
                </a:solidFill>
                <a:latin typeface="Nunito"/>
                <a:ea typeface="Nunito"/>
                <a:cs typeface="Nunito"/>
                <a:sym typeface="Nunito"/>
              </a:rPr>
              <a:t>An explosion in preprinting, accelerated by COVID-19, provides an opportunity to rigorously examine peer review</a:t>
            </a: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2"/>
          <p:cNvSpPr txBox="1"/>
          <p:nvPr>
            <p:ph type="title"/>
          </p:nvPr>
        </p:nvSpPr>
        <p:spPr>
          <a:xfrm>
            <a:off x="156076" y="137553"/>
            <a:ext cx="10991393"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The traditional journal-dependent manuscript lifecycle</a:t>
            </a:r>
            <a:endParaRPr b="1"/>
          </a:p>
        </p:txBody>
      </p:sp>
      <p:pic>
        <p:nvPicPr>
          <p:cNvPr descr="Diagram&#10;&#10;Description automatically generated" id="147" name="Google Shape;147;p42"/>
          <p:cNvPicPr preferRelativeResize="0"/>
          <p:nvPr/>
        </p:nvPicPr>
        <p:blipFill rotWithShape="1">
          <a:blip r:embed="rId3">
            <a:alphaModFix/>
          </a:blip>
          <a:srcRect b="0" l="0" r="0" t="0"/>
          <a:stretch/>
        </p:blipFill>
        <p:spPr>
          <a:xfrm>
            <a:off x="431800" y="1657350"/>
            <a:ext cx="11328400" cy="3543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Diagram&#10;&#10;Description automatically generated" id="426" name="Google Shape;426;p22"/>
          <p:cNvPicPr preferRelativeResize="0"/>
          <p:nvPr/>
        </p:nvPicPr>
        <p:blipFill rotWithShape="1">
          <a:blip r:embed="rId3">
            <a:alphaModFix/>
          </a:blip>
          <a:srcRect b="0" l="0" r="0" t="0"/>
          <a:stretch/>
        </p:blipFill>
        <p:spPr>
          <a:xfrm>
            <a:off x="431800" y="1657350"/>
            <a:ext cx="11328400" cy="3543300"/>
          </a:xfrm>
          <a:prstGeom prst="rect">
            <a:avLst/>
          </a:prstGeom>
          <a:noFill/>
          <a:ln>
            <a:noFill/>
          </a:ln>
        </p:spPr>
      </p:pic>
      <p:grpSp>
        <p:nvGrpSpPr>
          <p:cNvPr id="427" name="Google Shape;427;p22"/>
          <p:cNvGrpSpPr/>
          <p:nvPr/>
        </p:nvGrpSpPr>
        <p:grpSpPr>
          <a:xfrm>
            <a:off x="6292186" y="1114638"/>
            <a:ext cx="3667836" cy="1870102"/>
            <a:chOff x="7700749" y="1200902"/>
            <a:chExt cx="3667836" cy="1870102"/>
          </a:xfrm>
        </p:grpSpPr>
        <p:sp>
          <p:nvSpPr>
            <p:cNvPr id="428" name="Google Shape;428;p22"/>
            <p:cNvSpPr txBox="1"/>
            <p:nvPr/>
          </p:nvSpPr>
          <p:spPr>
            <a:xfrm>
              <a:off x="7700749" y="1200902"/>
              <a:ext cx="3667836" cy="383888"/>
            </a:xfrm>
            <a:prstGeom prst="rect">
              <a:avLst/>
            </a:prstGeom>
            <a:solidFill>
              <a:schemeClr val="lt2"/>
            </a:solid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n-US" sz="1800" u="none" cap="none" strike="noStrike">
                  <a:solidFill>
                    <a:schemeClr val="dk2"/>
                  </a:solidFill>
                  <a:latin typeface="Nunito"/>
                  <a:ea typeface="Nunito"/>
                  <a:cs typeface="Nunito"/>
                  <a:sym typeface="Nunito"/>
                </a:rPr>
                <a:t>What happens after acceptance?</a:t>
              </a:r>
              <a:endParaRPr b="0" i="0" sz="1400" u="none" cap="none" strike="noStrike">
                <a:solidFill>
                  <a:srgbClr val="000000"/>
                </a:solidFill>
                <a:latin typeface="Arial"/>
                <a:ea typeface="Arial"/>
                <a:cs typeface="Arial"/>
                <a:sym typeface="Arial"/>
              </a:endParaRPr>
            </a:p>
          </p:txBody>
        </p:sp>
        <p:sp>
          <p:nvSpPr>
            <p:cNvPr id="429" name="Google Shape;429;p22"/>
            <p:cNvSpPr/>
            <p:nvPr/>
          </p:nvSpPr>
          <p:spPr>
            <a:xfrm>
              <a:off x="9534668" y="1743614"/>
              <a:ext cx="362288" cy="1327390"/>
            </a:xfrm>
            <a:prstGeom prst="downArrow">
              <a:avLst>
                <a:gd fmla="val 36087" name="adj1"/>
                <a:gd fmla="val 46522" name="adj2"/>
              </a:avLst>
            </a:prstGeom>
            <a:solidFill>
              <a:schemeClr val="lt2"/>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p:nvPr/>
        </p:nvSpPr>
        <p:spPr>
          <a:xfrm>
            <a:off x="7194293" y="1896199"/>
            <a:ext cx="3885922" cy="317655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Nunito"/>
              <a:ea typeface="Nunito"/>
              <a:cs typeface="Nunito"/>
              <a:sym typeface="Nunito"/>
            </a:endParaRPr>
          </a:p>
        </p:txBody>
      </p:sp>
      <p:sp>
        <p:nvSpPr>
          <p:cNvPr id="436" name="Google Shape;436;p50"/>
          <p:cNvSpPr txBox="1"/>
          <p:nvPr/>
        </p:nvSpPr>
        <p:spPr>
          <a:xfrm>
            <a:off x="9331123" y="5100100"/>
            <a:ext cx="173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262626"/>
                </a:solidFill>
                <a:latin typeface="Nunito"/>
                <a:ea typeface="Nunito"/>
                <a:cs typeface="Nunito"/>
                <a:sym typeface="Nunito"/>
              </a:rPr>
              <a:t>Post acceptance</a:t>
            </a:r>
            <a:endParaRPr b="1" i="1" sz="1400" u="none" cap="none" strike="noStrike">
              <a:solidFill>
                <a:srgbClr val="000000"/>
              </a:solidFill>
              <a:latin typeface="Arial"/>
              <a:ea typeface="Arial"/>
              <a:cs typeface="Arial"/>
              <a:sym typeface="Arial"/>
            </a:endParaRPr>
          </a:p>
        </p:txBody>
      </p:sp>
      <p:sp>
        <p:nvSpPr>
          <p:cNvPr id="437" name="Google Shape;437;p50"/>
          <p:cNvSpPr txBox="1"/>
          <p:nvPr/>
        </p:nvSpPr>
        <p:spPr>
          <a:xfrm>
            <a:off x="5238970" y="1122050"/>
            <a:ext cx="232944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Nunito"/>
                <a:ea typeface="Nunito"/>
                <a:cs typeface="Nunito"/>
                <a:sym typeface="Nunito"/>
              </a:rPr>
              <a:t>Editors</a:t>
            </a:r>
            <a:endParaRPr b="0" i="0" sz="1400" u="none" cap="none" strike="noStrike">
              <a:solidFill>
                <a:srgbClr val="000000"/>
              </a:solidFill>
              <a:latin typeface="Arial"/>
              <a:ea typeface="Arial"/>
              <a:cs typeface="Arial"/>
              <a:sym typeface="Arial"/>
            </a:endParaRPr>
          </a:p>
        </p:txBody>
      </p:sp>
      <p:sp>
        <p:nvSpPr>
          <p:cNvPr id="438" name="Google Shape;438;p50"/>
          <p:cNvSpPr txBox="1"/>
          <p:nvPr/>
        </p:nvSpPr>
        <p:spPr>
          <a:xfrm>
            <a:off x="3636309" y="2136062"/>
            <a:ext cx="150874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Scientific editors</a:t>
            </a:r>
            <a:endParaRPr b="0" i="0" sz="1400" u="none" cap="none" strike="noStrike">
              <a:solidFill>
                <a:srgbClr val="000000"/>
              </a:solidFill>
              <a:latin typeface="Arial"/>
              <a:ea typeface="Arial"/>
              <a:cs typeface="Arial"/>
              <a:sym typeface="Arial"/>
            </a:endParaRPr>
          </a:p>
        </p:txBody>
      </p:sp>
      <p:sp>
        <p:nvSpPr>
          <p:cNvPr id="439" name="Google Shape;439;p50"/>
          <p:cNvSpPr txBox="1"/>
          <p:nvPr/>
        </p:nvSpPr>
        <p:spPr>
          <a:xfrm>
            <a:off x="7347601" y="2136062"/>
            <a:ext cx="165782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Production editors</a:t>
            </a:r>
            <a:endParaRPr b="0" i="0" sz="1400" u="none" cap="none" strike="noStrike">
              <a:solidFill>
                <a:srgbClr val="000000"/>
              </a:solidFill>
              <a:latin typeface="Arial"/>
              <a:ea typeface="Arial"/>
              <a:cs typeface="Arial"/>
              <a:sym typeface="Arial"/>
            </a:endParaRPr>
          </a:p>
        </p:txBody>
      </p:sp>
      <p:sp>
        <p:nvSpPr>
          <p:cNvPr id="440" name="Google Shape;440;p50"/>
          <p:cNvSpPr txBox="1"/>
          <p:nvPr/>
        </p:nvSpPr>
        <p:spPr>
          <a:xfrm>
            <a:off x="8646190" y="2729157"/>
            <a:ext cx="1955323"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Developmental editor</a:t>
            </a:r>
            <a:endParaRPr b="0" i="0" sz="1400" u="none" cap="none" strike="noStrike">
              <a:solidFill>
                <a:srgbClr val="000000"/>
              </a:solidFill>
              <a:latin typeface="Arial"/>
              <a:ea typeface="Arial"/>
              <a:cs typeface="Arial"/>
              <a:sym typeface="Arial"/>
            </a:endParaRPr>
          </a:p>
        </p:txBody>
      </p:sp>
      <p:sp>
        <p:nvSpPr>
          <p:cNvPr id="441" name="Google Shape;441;p50"/>
          <p:cNvSpPr txBox="1"/>
          <p:nvPr/>
        </p:nvSpPr>
        <p:spPr>
          <a:xfrm>
            <a:off x="8646188" y="3357896"/>
            <a:ext cx="1368000"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Content editor</a:t>
            </a:r>
            <a:endParaRPr b="0" i="0" sz="1400" u="none" cap="none" strike="noStrike">
              <a:solidFill>
                <a:srgbClr val="000000"/>
              </a:solidFill>
              <a:latin typeface="Arial"/>
              <a:ea typeface="Arial"/>
              <a:cs typeface="Arial"/>
              <a:sym typeface="Arial"/>
            </a:endParaRPr>
          </a:p>
        </p:txBody>
      </p:sp>
      <p:sp>
        <p:nvSpPr>
          <p:cNvPr id="442" name="Google Shape;442;p50"/>
          <p:cNvSpPr txBox="1"/>
          <p:nvPr/>
        </p:nvSpPr>
        <p:spPr>
          <a:xfrm>
            <a:off x="8646188" y="3970413"/>
            <a:ext cx="1088652"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Copyeditor</a:t>
            </a:r>
            <a:endParaRPr b="0" i="0" sz="1400" u="none" cap="none" strike="noStrike">
              <a:solidFill>
                <a:srgbClr val="000000"/>
              </a:solidFill>
              <a:latin typeface="Arial"/>
              <a:ea typeface="Arial"/>
              <a:cs typeface="Arial"/>
              <a:sym typeface="Arial"/>
            </a:endParaRPr>
          </a:p>
        </p:txBody>
      </p:sp>
      <p:sp>
        <p:nvSpPr>
          <p:cNvPr id="443" name="Google Shape;443;p50"/>
          <p:cNvSpPr txBox="1"/>
          <p:nvPr/>
        </p:nvSpPr>
        <p:spPr>
          <a:xfrm>
            <a:off x="8646188" y="4581084"/>
            <a:ext cx="1255800"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Proofreader</a:t>
            </a:r>
            <a:endParaRPr b="0" i="0" sz="1400" u="none" cap="none" strike="noStrike">
              <a:solidFill>
                <a:srgbClr val="000000"/>
              </a:solidFill>
              <a:latin typeface="Arial"/>
              <a:ea typeface="Arial"/>
              <a:cs typeface="Arial"/>
              <a:sym typeface="Arial"/>
            </a:endParaRPr>
          </a:p>
        </p:txBody>
      </p:sp>
      <p:sp>
        <p:nvSpPr>
          <p:cNvPr id="444" name="Google Shape;444;p50"/>
          <p:cNvSpPr txBox="1"/>
          <p:nvPr/>
        </p:nvSpPr>
        <p:spPr>
          <a:xfrm>
            <a:off x="2214241" y="2729157"/>
            <a:ext cx="1596853" cy="30773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Editor in chief</a:t>
            </a:r>
            <a:endParaRPr b="0" i="0" sz="1400" u="none" cap="none" strike="noStrike">
              <a:solidFill>
                <a:srgbClr val="000000"/>
              </a:solidFill>
              <a:latin typeface="Arial"/>
              <a:ea typeface="Arial"/>
              <a:cs typeface="Arial"/>
              <a:sym typeface="Arial"/>
            </a:endParaRPr>
          </a:p>
        </p:txBody>
      </p:sp>
      <p:sp>
        <p:nvSpPr>
          <p:cNvPr id="445" name="Google Shape;445;p50"/>
          <p:cNvSpPr txBox="1"/>
          <p:nvPr/>
        </p:nvSpPr>
        <p:spPr>
          <a:xfrm>
            <a:off x="2055207" y="3324831"/>
            <a:ext cx="2114233" cy="4572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Associate/academic editor</a:t>
            </a:r>
            <a:endParaRPr b="0" i="0" sz="1400" u="none" cap="none" strike="noStrike">
              <a:solidFill>
                <a:srgbClr val="000000"/>
              </a:solidFill>
              <a:latin typeface="Arial"/>
              <a:ea typeface="Arial"/>
              <a:cs typeface="Arial"/>
              <a:sym typeface="Arial"/>
            </a:endParaRPr>
          </a:p>
        </p:txBody>
      </p:sp>
      <p:sp>
        <p:nvSpPr>
          <p:cNvPr id="446" name="Google Shape;446;p50"/>
          <p:cNvSpPr txBox="1"/>
          <p:nvPr/>
        </p:nvSpPr>
        <p:spPr>
          <a:xfrm>
            <a:off x="1902365" y="3990815"/>
            <a:ext cx="3103940" cy="3078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262626"/>
                </a:solidFill>
                <a:latin typeface="Nunito"/>
                <a:ea typeface="Nunito"/>
                <a:cs typeface="Nunito"/>
                <a:sym typeface="Nunito"/>
              </a:rPr>
              <a:t>Before acceptance</a:t>
            </a:r>
            <a:endParaRPr b="1" i="1" sz="1400" u="none" cap="none" strike="noStrike">
              <a:solidFill>
                <a:srgbClr val="000000"/>
              </a:solidFill>
              <a:latin typeface="Arial"/>
              <a:ea typeface="Arial"/>
              <a:cs typeface="Arial"/>
              <a:sym typeface="Arial"/>
            </a:endParaRPr>
          </a:p>
        </p:txBody>
      </p:sp>
      <p:cxnSp>
        <p:nvCxnSpPr>
          <p:cNvPr id="447" name="Google Shape;447;p50"/>
          <p:cNvCxnSpPr>
            <a:stCxn id="439" idx="2"/>
            <a:endCxn id="440" idx="1"/>
          </p:cNvCxnSpPr>
          <p:nvPr/>
        </p:nvCxnSpPr>
        <p:spPr>
          <a:xfrm flipH="1" rot="-5400000">
            <a:off x="8191814" y="2428538"/>
            <a:ext cx="439200" cy="469800"/>
          </a:xfrm>
          <a:prstGeom prst="bentConnector2">
            <a:avLst/>
          </a:prstGeom>
          <a:noFill/>
          <a:ln cap="flat" cmpd="sng" w="9525">
            <a:solidFill>
              <a:schemeClr val="dk2"/>
            </a:solidFill>
            <a:prstDash val="solid"/>
            <a:round/>
            <a:headEnd len="sm" w="sm" type="none"/>
            <a:tailEnd len="sm" w="sm" type="none"/>
          </a:ln>
        </p:spPr>
      </p:cxnSp>
      <p:cxnSp>
        <p:nvCxnSpPr>
          <p:cNvPr id="448" name="Google Shape;448;p50"/>
          <p:cNvCxnSpPr>
            <a:stCxn id="439" idx="2"/>
            <a:endCxn id="441" idx="1"/>
          </p:cNvCxnSpPr>
          <p:nvPr/>
        </p:nvCxnSpPr>
        <p:spPr>
          <a:xfrm flipH="1" rot="-5400000">
            <a:off x="7877414" y="2742938"/>
            <a:ext cx="1068000" cy="469800"/>
          </a:xfrm>
          <a:prstGeom prst="bentConnector2">
            <a:avLst/>
          </a:prstGeom>
          <a:noFill/>
          <a:ln cap="flat" cmpd="sng" w="9525">
            <a:solidFill>
              <a:schemeClr val="dk2"/>
            </a:solidFill>
            <a:prstDash val="solid"/>
            <a:round/>
            <a:headEnd len="sm" w="sm" type="none"/>
            <a:tailEnd len="sm" w="sm" type="none"/>
          </a:ln>
        </p:spPr>
      </p:cxnSp>
      <p:cxnSp>
        <p:nvCxnSpPr>
          <p:cNvPr id="449" name="Google Shape;449;p50"/>
          <p:cNvCxnSpPr>
            <a:stCxn id="439" idx="2"/>
            <a:endCxn id="442" idx="1"/>
          </p:cNvCxnSpPr>
          <p:nvPr/>
        </p:nvCxnSpPr>
        <p:spPr>
          <a:xfrm flipH="1" rot="-5400000">
            <a:off x="7571114" y="3049238"/>
            <a:ext cx="1680600" cy="469800"/>
          </a:xfrm>
          <a:prstGeom prst="bentConnector2">
            <a:avLst/>
          </a:prstGeom>
          <a:noFill/>
          <a:ln cap="flat" cmpd="sng" w="9525">
            <a:solidFill>
              <a:schemeClr val="dk2"/>
            </a:solidFill>
            <a:prstDash val="solid"/>
            <a:round/>
            <a:headEnd len="sm" w="sm" type="none"/>
            <a:tailEnd len="sm" w="sm" type="none"/>
          </a:ln>
        </p:spPr>
      </p:cxnSp>
      <p:cxnSp>
        <p:nvCxnSpPr>
          <p:cNvPr id="450" name="Google Shape;450;p50"/>
          <p:cNvCxnSpPr>
            <a:stCxn id="439" idx="2"/>
            <a:endCxn id="443" idx="1"/>
          </p:cNvCxnSpPr>
          <p:nvPr/>
        </p:nvCxnSpPr>
        <p:spPr>
          <a:xfrm flipH="1" rot="-5400000">
            <a:off x="7265864" y="3354488"/>
            <a:ext cx="2291100" cy="469800"/>
          </a:xfrm>
          <a:prstGeom prst="bentConnector2">
            <a:avLst/>
          </a:prstGeom>
          <a:noFill/>
          <a:ln cap="flat" cmpd="sng" w="9525">
            <a:solidFill>
              <a:schemeClr val="dk2"/>
            </a:solidFill>
            <a:prstDash val="solid"/>
            <a:round/>
            <a:headEnd len="sm" w="sm" type="none"/>
            <a:tailEnd len="sm" w="sm" type="none"/>
          </a:ln>
        </p:spPr>
      </p:cxnSp>
      <p:cxnSp>
        <p:nvCxnSpPr>
          <p:cNvPr id="451" name="Google Shape;451;p50"/>
          <p:cNvCxnSpPr>
            <a:stCxn id="438" idx="2"/>
            <a:endCxn id="444" idx="3"/>
          </p:cNvCxnSpPr>
          <p:nvPr/>
        </p:nvCxnSpPr>
        <p:spPr>
          <a:xfrm rot="5400000">
            <a:off x="3881282" y="2373638"/>
            <a:ext cx="439200" cy="579600"/>
          </a:xfrm>
          <a:prstGeom prst="bentConnector2">
            <a:avLst/>
          </a:prstGeom>
          <a:noFill/>
          <a:ln cap="flat" cmpd="sng" w="9525">
            <a:solidFill>
              <a:schemeClr val="dk2"/>
            </a:solidFill>
            <a:prstDash val="solid"/>
            <a:round/>
            <a:headEnd len="sm" w="sm" type="none"/>
            <a:tailEnd len="sm" w="sm" type="none"/>
          </a:ln>
        </p:spPr>
      </p:cxnSp>
      <p:cxnSp>
        <p:nvCxnSpPr>
          <p:cNvPr id="452" name="Google Shape;452;p50"/>
          <p:cNvCxnSpPr>
            <a:stCxn id="438" idx="2"/>
            <a:endCxn id="445" idx="3"/>
          </p:cNvCxnSpPr>
          <p:nvPr/>
        </p:nvCxnSpPr>
        <p:spPr>
          <a:xfrm rot="5400000">
            <a:off x="3725282" y="2888138"/>
            <a:ext cx="1109700" cy="221100"/>
          </a:xfrm>
          <a:prstGeom prst="bentConnector2">
            <a:avLst/>
          </a:prstGeom>
          <a:noFill/>
          <a:ln cap="flat" cmpd="sng" w="9525">
            <a:solidFill>
              <a:schemeClr val="dk2"/>
            </a:solidFill>
            <a:prstDash val="solid"/>
            <a:round/>
            <a:headEnd len="sm" w="sm" type="none"/>
            <a:tailEnd len="sm" w="sm" type="none"/>
          </a:ln>
        </p:spPr>
      </p:cxnSp>
      <p:cxnSp>
        <p:nvCxnSpPr>
          <p:cNvPr id="453" name="Google Shape;453;p50"/>
          <p:cNvCxnSpPr>
            <a:stCxn id="437" idx="3"/>
            <a:endCxn id="439" idx="0"/>
          </p:cNvCxnSpPr>
          <p:nvPr/>
        </p:nvCxnSpPr>
        <p:spPr>
          <a:xfrm>
            <a:off x="7568416" y="1275938"/>
            <a:ext cx="608100" cy="860100"/>
          </a:xfrm>
          <a:prstGeom prst="bentConnector2">
            <a:avLst/>
          </a:prstGeom>
          <a:noFill/>
          <a:ln cap="flat" cmpd="sng" w="9525">
            <a:solidFill>
              <a:schemeClr val="dk2"/>
            </a:solidFill>
            <a:prstDash val="solid"/>
            <a:round/>
            <a:headEnd len="sm" w="sm" type="none"/>
            <a:tailEnd len="sm" w="sm" type="none"/>
          </a:ln>
        </p:spPr>
      </p:cxnSp>
      <p:cxnSp>
        <p:nvCxnSpPr>
          <p:cNvPr id="454" name="Google Shape;454;p50"/>
          <p:cNvCxnSpPr>
            <a:stCxn id="437" idx="1"/>
            <a:endCxn id="438" idx="0"/>
          </p:cNvCxnSpPr>
          <p:nvPr/>
        </p:nvCxnSpPr>
        <p:spPr>
          <a:xfrm flipH="1">
            <a:off x="4390570" y="1275938"/>
            <a:ext cx="848400" cy="860100"/>
          </a:xfrm>
          <a:prstGeom prst="bentConnector2">
            <a:avLst/>
          </a:prstGeom>
          <a:noFill/>
          <a:ln cap="flat" cmpd="sng" w="9525">
            <a:solidFill>
              <a:schemeClr val="dk2"/>
            </a:solidFill>
            <a:prstDash val="solid"/>
            <a:round/>
            <a:headEnd len="sm" w="sm" type="none"/>
            <a:tailEnd len="sm" w="sm" type="none"/>
          </a:ln>
        </p:spPr>
      </p:cxnSp>
      <p:sp>
        <p:nvSpPr>
          <p:cNvPr id="455" name="Google Shape;455;p50"/>
          <p:cNvSpPr txBox="1"/>
          <p:nvPr/>
        </p:nvSpPr>
        <p:spPr>
          <a:xfrm>
            <a:off x="225088" y="0"/>
            <a:ext cx="10661448"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Production editors: What do they do?</a:t>
            </a:r>
            <a:endParaRPr b="0" i="0" sz="1400" u="none" cap="none" strike="noStrike">
              <a:solidFill>
                <a:srgbClr val="000000"/>
              </a:solidFill>
              <a:latin typeface="Arial"/>
              <a:ea typeface="Arial"/>
              <a:cs typeface="Arial"/>
              <a:sym typeface="Arial"/>
            </a:endParaRPr>
          </a:p>
        </p:txBody>
      </p:sp>
      <p:sp>
        <p:nvSpPr>
          <p:cNvPr id="456" name="Google Shape;456;p50"/>
          <p:cNvSpPr txBox="1"/>
          <p:nvPr/>
        </p:nvSpPr>
        <p:spPr>
          <a:xfrm>
            <a:off x="4182312" y="5243617"/>
            <a:ext cx="388592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75757"/>
                </a:solidFill>
                <a:latin typeface="Nunito"/>
                <a:ea typeface="Nunito"/>
                <a:cs typeface="Nunito"/>
                <a:sym typeface="Nunito"/>
              </a:rPr>
              <a:t>Ensure compliance with language requirements and style guidelines such as AMA and APA</a:t>
            </a:r>
            <a:endParaRPr b="0" i="0" sz="1400" u="none" cap="none" strike="noStrike">
              <a:solidFill>
                <a:srgbClr val="000000"/>
              </a:solidFill>
              <a:latin typeface="Arial"/>
              <a:ea typeface="Arial"/>
              <a:cs typeface="Arial"/>
              <a:sym typeface="Arial"/>
            </a:endParaRPr>
          </a:p>
        </p:txBody>
      </p:sp>
      <p:cxnSp>
        <p:nvCxnSpPr>
          <p:cNvPr id="457" name="Google Shape;457;p50"/>
          <p:cNvCxnSpPr>
            <a:stCxn id="435" idx="2"/>
          </p:cNvCxnSpPr>
          <p:nvPr/>
        </p:nvCxnSpPr>
        <p:spPr>
          <a:xfrm rot="5400000">
            <a:off x="8254654" y="4699552"/>
            <a:ext cx="509400" cy="1255800"/>
          </a:xfrm>
          <a:prstGeom prst="curvedConnector2">
            <a:avLst/>
          </a:prstGeom>
          <a:noFill/>
          <a:ln cap="flat" cmpd="sng" w="19050">
            <a:solidFill>
              <a:srgbClr val="575757"/>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3"/>
          <p:cNvSpPr txBox="1"/>
          <p:nvPr>
            <p:ph type="title"/>
          </p:nvPr>
        </p:nvSpPr>
        <p:spPr>
          <a:xfrm>
            <a:off x="232729" y="0"/>
            <a:ext cx="6861900" cy="11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What happens after acceptance?</a:t>
            </a:r>
            <a:endParaRPr/>
          </a:p>
        </p:txBody>
      </p:sp>
      <p:sp>
        <p:nvSpPr>
          <p:cNvPr id="464" name="Google Shape;464;p23"/>
          <p:cNvSpPr txBox="1"/>
          <p:nvPr/>
        </p:nvSpPr>
        <p:spPr>
          <a:xfrm>
            <a:off x="343114" y="972661"/>
            <a:ext cx="11311200" cy="29469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n-US" sz="1800" u="none" cap="none" strike="noStrike">
                <a:solidFill>
                  <a:schemeClr val="dk2"/>
                </a:solidFill>
                <a:latin typeface="Nunito"/>
                <a:ea typeface="Nunito"/>
                <a:cs typeface="Nunito"/>
                <a:sym typeface="Nunito"/>
              </a:rPr>
              <a:t>Once the Scientific Editor reaches a decision for acceptance, the manuscript is transferred to the </a:t>
            </a:r>
            <a:r>
              <a:rPr b="1" i="0" lang="en-US" sz="1800" u="none" cap="none" strike="noStrike">
                <a:solidFill>
                  <a:schemeClr val="dk2"/>
                </a:solidFill>
                <a:latin typeface="Nunito"/>
                <a:ea typeface="Nunito"/>
                <a:cs typeface="Nunito"/>
                <a:sym typeface="Nunito"/>
              </a:rPr>
              <a:t>Production Editors </a:t>
            </a:r>
            <a:r>
              <a:rPr b="0" i="0" lang="en-US" sz="1800" u="none" cap="none" strike="noStrike">
                <a:solidFill>
                  <a:schemeClr val="dk2"/>
                </a:solidFill>
                <a:latin typeface="Nunito"/>
                <a:ea typeface="Nunito"/>
                <a:cs typeface="Nunito"/>
                <a:sym typeface="Nunito"/>
              </a:rPr>
              <a:t>who will take steps to prepare the files for publication:</a:t>
            </a:r>
            <a:endParaRPr b="0" i="0" sz="18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800"/>
              <a:buFont typeface="Arial"/>
              <a:buNone/>
            </a:pPr>
            <a:r>
              <a:rPr b="0" i="0" lang="en-US" sz="1800" u="none" cap="none" strike="noStrike">
                <a:solidFill>
                  <a:schemeClr val="dk2"/>
                </a:solidFill>
                <a:latin typeface="Nunito"/>
                <a:ea typeface="Nunito"/>
                <a:cs typeface="Nunito"/>
                <a:sym typeface="Nunito"/>
              </a:rPr>
              <a:t>Document proof</a:t>
            </a:r>
            <a:endParaRPr b="0" i="0" sz="1800" u="none" cap="none" strike="noStrike">
              <a:solidFill>
                <a:schemeClr val="dk2"/>
              </a:solidFill>
              <a:latin typeface="Nunito"/>
              <a:ea typeface="Nunito"/>
              <a:cs typeface="Nunito"/>
              <a:sym typeface="Nunito"/>
            </a:endParaRPr>
          </a:p>
          <a:p>
            <a:pPr indent="-330200" lvl="1" marL="800100" marR="0" rtl="0" algn="l">
              <a:lnSpc>
                <a:spcPct val="107000"/>
              </a:lnSpc>
              <a:spcBef>
                <a:spcPts val="0"/>
              </a:spcBef>
              <a:spcAft>
                <a:spcPts val="0"/>
              </a:spcAft>
              <a:buClr>
                <a:schemeClr val="dk2"/>
              </a:buClr>
              <a:buSzPts val="1800"/>
              <a:buFont typeface="Arial"/>
              <a:buAutoNum type="romanLcPeriod"/>
            </a:pPr>
            <a:r>
              <a:rPr b="0" i="0" lang="en-US" sz="1800" u="none" cap="none" strike="noStrike">
                <a:solidFill>
                  <a:schemeClr val="dk2"/>
                </a:solidFill>
                <a:latin typeface="Nunito"/>
                <a:ea typeface="Nunito"/>
                <a:cs typeface="Nunito"/>
                <a:sym typeface="Nunito"/>
              </a:rPr>
              <a:t>copyediting</a:t>
            </a:r>
            <a:endParaRPr b="0" i="0" sz="1800" u="none" cap="none" strike="noStrike">
              <a:solidFill>
                <a:srgbClr val="000000"/>
              </a:solidFill>
              <a:latin typeface="Arial"/>
              <a:ea typeface="Arial"/>
              <a:cs typeface="Arial"/>
              <a:sym typeface="Arial"/>
            </a:endParaRPr>
          </a:p>
          <a:p>
            <a:pPr indent="-330200" lvl="1" marL="800100" marR="0" rtl="0" algn="l">
              <a:lnSpc>
                <a:spcPct val="107000"/>
              </a:lnSpc>
              <a:spcBef>
                <a:spcPts val="0"/>
              </a:spcBef>
              <a:spcAft>
                <a:spcPts val="0"/>
              </a:spcAft>
              <a:buClr>
                <a:schemeClr val="dk2"/>
              </a:buClr>
              <a:buSzPts val="1800"/>
              <a:buFont typeface="Arial"/>
              <a:buAutoNum type="romanLcPeriod"/>
            </a:pPr>
            <a:r>
              <a:rPr b="0" i="0" lang="en-US" sz="1800" u="none" cap="none" strike="noStrike">
                <a:solidFill>
                  <a:schemeClr val="dk2"/>
                </a:solidFill>
                <a:latin typeface="Nunito"/>
                <a:ea typeface="Nunito"/>
                <a:cs typeface="Nunito"/>
                <a:sym typeface="Nunito"/>
              </a:rPr>
              <a:t>compliance with style &amp; format requirements</a:t>
            </a:r>
            <a:endParaRPr b="0" i="0" sz="1800" u="none" cap="none" strike="noStrike">
              <a:solidFill>
                <a:schemeClr val="dk2"/>
              </a:solidFill>
              <a:latin typeface="Nunito"/>
              <a:ea typeface="Nunito"/>
              <a:cs typeface="Nunito"/>
              <a:sym typeface="Nunito"/>
            </a:endParaRPr>
          </a:p>
          <a:p>
            <a:pPr indent="-330200" lvl="1" marL="800100" marR="0" rtl="0" algn="l">
              <a:lnSpc>
                <a:spcPct val="107000"/>
              </a:lnSpc>
              <a:spcBef>
                <a:spcPts val="0"/>
              </a:spcBef>
              <a:spcAft>
                <a:spcPts val="0"/>
              </a:spcAft>
              <a:buClr>
                <a:schemeClr val="dk2"/>
              </a:buClr>
              <a:buSzPts val="1800"/>
              <a:buFont typeface="Arial"/>
              <a:buAutoNum type="romanLcPeriod"/>
            </a:pPr>
            <a:r>
              <a:rPr b="0" i="0" lang="en-US" sz="1800" u="none" cap="none" strike="noStrike">
                <a:solidFill>
                  <a:schemeClr val="dk2"/>
                </a:solidFill>
                <a:latin typeface="Nunito"/>
                <a:ea typeface="Nunito"/>
                <a:cs typeface="Nunito"/>
                <a:sym typeface="Nunito"/>
              </a:rPr>
              <a:t>check and enhance artwork quality</a:t>
            </a:r>
            <a:endParaRPr b="0" i="0" sz="1800" u="none" cap="none" strike="noStrike">
              <a:solidFill>
                <a:schemeClr val="dk2"/>
              </a:solidFill>
              <a:latin typeface="Nunito"/>
              <a:ea typeface="Nunito"/>
              <a:cs typeface="Nunito"/>
              <a:sym typeface="Nunito"/>
            </a:endParaRPr>
          </a:p>
          <a:p>
            <a:pPr indent="-330200" lvl="1" marL="800100" marR="0" rtl="0" algn="l">
              <a:lnSpc>
                <a:spcPct val="107000"/>
              </a:lnSpc>
              <a:spcBef>
                <a:spcPts val="0"/>
              </a:spcBef>
              <a:spcAft>
                <a:spcPts val="0"/>
              </a:spcAft>
              <a:buClr>
                <a:schemeClr val="dk2"/>
              </a:buClr>
              <a:buSzPts val="1800"/>
              <a:buFont typeface="Arial"/>
              <a:buAutoNum type="romanLcPeriod"/>
            </a:pPr>
            <a:r>
              <a:rPr b="0" i="0" lang="en-US" sz="1800" u="none" cap="none" strike="noStrike">
                <a:solidFill>
                  <a:schemeClr val="dk2"/>
                </a:solidFill>
                <a:latin typeface="Nunito"/>
                <a:ea typeface="Nunito"/>
                <a:cs typeface="Nunito"/>
                <a:sym typeface="Nunito"/>
              </a:rPr>
              <a:t>author proofing - the author may be sent a draft of the article for checking</a:t>
            </a:r>
            <a:endParaRPr b="0" i="0" sz="1800" u="none" cap="none" strike="noStrike">
              <a:solidFill>
                <a:srgbClr val="000000"/>
              </a:solidFill>
              <a:latin typeface="Arial"/>
              <a:ea typeface="Arial"/>
              <a:cs typeface="Arial"/>
              <a:sym typeface="Arial"/>
            </a:endParaRPr>
          </a:p>
          <a:p>
            <a:pPr indent="0" lvl="0" marL="91440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5" name="Google Shape;465;p23"/>
          <p:cNvPicPr preferRelativeResize="0"/>
          <p:nvPr/>
        </p:nvPicPr>
        <p:blipFill rotWithShape="1">
          <a:blip r:embed="rId3">
            <a:alphaModFix/>
          </a:blip>
          <a:srcRect b="0" l="0" r="0" t="0"/>
          <a:stretch/>
        </p:blipFill>
        <p:spPr>
          <a:xfrm>
            <a:off x="1637615" y="3534513"/>
            <a:ext cx="7136976" cy="3171575"/>
          </a:xfrm>
          <a:prstGeom prst="rect">
            <a:avLst/>
          </a:prstGeom>
          <a:noFill/>
          <a:ln>
            <a:noFill/>
          </a:ln>
        </p:spPr>
      </p:pic>
      <p:sp>
        <p:nvSpPr>
          <p:cNvPr id="466" name="Google Shape;466;p23"/>
          <p:cNvSpPr txBox="1"/>
          <p:nvPr/>
        </p:nvSpPr>
        <p:spPr>
          <a:xfrm>
            <a:off x="9103550" y="6110975"/>
            <a:ext cx="278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Nunito"/>
                <a:ea typeface="Nunito"/>
                <a:cs typeface="Nunito"/>
                <a:sym typeface="Nunito"/>
              </a:rPr>
              <a:t>https://www.youtube.com/watch?v=xXimclWTzBQ</a:t>
            </a:r>
            <a:endParaRPr b="0" i="0" sz="1200" u="none" cap="none" strike="noStrike">
              <a:solidFill>
                <a:srgbClr val="000000"/>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24"/>
          <p:cNvGrpSpPr/>
          <p:nvPr/>
        </p:nvGrpSpPr>
        <p:grpSpPr>
          <a:xfrm>
            <a:off x="2478760" y="1205980"/>
            <a:ext cx="6872630" cy="5307247"/>
            <a:chOff x="1891149" y="1205980"/>
            <a:chExt cx="6872630" cy="5307247"/>
          </a:xfrm>
        </p:grpSpPr>
        <p:grpSp>
          <p:nvGrpSpPr>
            <p:cNvPr id="473" name="Google Shape;473;p24"/>
            <p:cNvGrpSpPr/>
            <p:nvPr/>
          </p:nvGrpSpPr>
          <p:grpSpPr>
            <a:xfrm>
              <a:off x="1891149" y="2676556"/>
              <a:ext cx="6872630" cy="3836671"/>
              <a:chOff x="5317587" y="822339"/>
              <a:chExt cx="6759127" cy="3688256"/>
            </a:xfrm>
          </p:grpSpPr>
          <p:pic>
            <p:nvPicPr>
              <p:cNvPr id="474" name="Google Shape;474;p24"/>
              <p:cNvPicPr preferRelativeResize="0"/>
              <p:nvPr/>
            </p:nvPicPr>
            <p:blipFill rotWithShape="1">
              <a:blip r:embed="rId3">
                <a:alphaModFix/>
              </a:blip>
              <a:srcRect b="0" l="0" r="0" t="0"/>
              <a:stretch/>
            </p:blipFill>
            <p:spPr>
              <a:xfrm>
                <a:off x="7876189" y="822339"/>
                <a:ext cx="4200525" cy="3362325"/>
              </a:xfrm>
              <a:prstGeom prst="rect">
                <a:avLst/>
              </a:prstGeom>
              <a:noFill/>
              <a:ln>
                <a:noFill/>
              </a:ln>
            </p:spPr>
          </p:pic>
          <p:pic>
            <p:nvPicPr>
              <p:cNvPr id="475" name="Google Shape;475;p24"/>
              <p:cNvPicPr preferRelativeResize="0"/>
              <p:nvPr/>
            </p:nvPicPr>
            <p:blipFill rotWithShape="1">
              <a:blip r:embed="rId4">
                <a:alphaModFix/>
              </a:blip>
              <a:srcRect b="0" l="0" r="0" t="0"/>
              <a:stretch/>
            </p:blipFill>
            <p:spPr>
              <a:xfrm flipH="1">
                <a:off x="5317587" y="920813"/>
                <a:ext cx="3812982" cy="3589782"/>
              </a:xfrm>
              <a:prstGeom prst="rect">
                <a:avLst/>
              </a:prstGeom>
              <a:noFill/>
              <a:ln>
                <a:noFill/>
              </a:ln>
            </p:spPr>
          </p:pic>
        </p:grpSp>
        <p:grpSp>
          <p:nvGrpSpPr>
            <p:cNvPr id="476" name="Google Shape;476;p24"/>
            <p:cNvGrpSpPr/>
            <p:nvPr/>
          </p:nvGrpSpPr>
          <p:grpSpPr>
            <a:xfrm rot="323221">
              <a:off x="3726095" y="1354727"/>
              <a:ext cx="3285090" cy="2472283"/>
              <a:chOff x="5627624" y="377464"/>
              <a:chExt cx="3126817" cy="2741472"/>
            </a:xfrm>
          </p:grpSpPr>
          <p:sp>
            <p:nvSpPr>
              <p:cNvPr id="477" name="Google Shape;477;p24"/>
              <p:cNvSpPr/>
              <p:nvPr/>
            </p:nvSpPr>
            <p:spPr>
              <a:xfrm rot="4777215">
                <a:off x="6050353" y="367718"/>
                <a:ext cx="2281359" cy="2760964"/>
              </a:xfrm>
              <a:prstGeom prst="teardrop">
                <a:avLst>
                  <a:gd fmla="val 105443" name="adj"/>
                </a:avLst>
              </a:prstGeom>
              <a:solidFill>
                <a:srgbClr val="FFCC8B"/>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8" name="Google Shape;478;p24"/>
              <p:cNvSpPr txBox="1"/>
              <p:nvPr/>
            </p:nvSpPr>
            <p:spPr>
              <a:xfrm rot="-323221">
                <a:off x="6124397" y="927311"/>
                <a:ext cx="2354402" cy="19453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2"/>
                    </a:solidFill>
                    <a:latin typeface="Nunito"/>
                    <a:ea typeface="Nunito"/>
                    <a:cs typeface="Nunito"/>
                    <a:sym typeface="Nunito"/>
                  </a:rPr>
                  <a:t>When I take the shoe out of the fire, I’ll lay it on the anvil; and when I nod my head, you hit it with this hammer.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p:txBody>
          </p:sp>
        </p:grpSp>
      </p:grpSp>
      <p:sp>
        <p:nvSpPr>
          <p:cNvPr id="479" name="Google Shape;479;p24"/>
          <p:cNvSpPr txBox="1"/>
          <p:nvPr/>
        </p:nvSpPr>
        <p:spPr>
          <a:xfrm>
            <a:off x="265799" y="1824733"/>
            <a:ext cx="2763214"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Nunito"/>
                <a:ea typeface="Nunito"/>
                <a:cs typeface="Nunito"/>
                <a:sym typeface="Nunito"/>
              </a:rPr>
              <a:t>The village blacksmith finally found an apprentice willing to work hard at a low pay for long hours.</a:t>
            </a:r>
            <a:endParaRPr b="0" i="0" sz="1400" u="none" cap="none" strike="noStrike">
              <a:solidFill>
                <a:srgbClr val="000000"/>
              </a:solidFill>
              <a:latin typeface="Arial"/>
              <a:ea typeface="Arial"/>
              <a:cs typeface="Arial"/>
              <a:sym typeface="Arial"/>
            </a:endParaRPr>
          </a:p>
        </p:txBody>
      </p:sp>
      <p:sp>
        <p:nvSpPr>
          <p:cNvPr id="480" name="Google Shape;480;p24"/>
          <p:cNvSpPr txBox="1"/>
          <p:nvPr/>
        </p:nvSpPr>
        <p:spPr>
          <a:xfrm>
            <a:off x="9373888" y="4113216"/>
            <a:ext cx="260244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Nunito"/>
              <a:buNone/>
            </a:pPr>
            <a:r>
              <a:rPr b="0" i="0" lang="en-US" sz="2400" u="none" cap="none" strike="noStrike">
                <a:solidFill>
                  <a:schemeClr val="dk2"/>
                </a:solidFill>
                <a:latin typeface="Nunito"/>
                <a:ea typeface="Nunito"/>
                <a:cs typeface="Nunito"/>
                <a:sym typeface="Nunito"/>
              </a:rPr>
              <a:t>The apprentice did exactly as he was told. Now he is the village blacksmith.</a:t>
            </a:r>
            <a:endParaRPr b="0" i="0" sz="1400" u="none" cap="none" strike="noStrike">
              <a:solidFill>
                <a:srgbClr val="000000"/>
              </a:solidFill>
              <a:latin typeface="Arial"/>
              <a:ea typeface="Arial"/>
              <a:cs typeface="Arial"/>
              <a:sym typeface="Arial"/>
            </a:endParaRPr>
          </a:p>
        </p:txBody>
      </p:sp>
      <p:sp>
        <p:nvSpPr>
          <p:cNvPr id="481" name="Google Shape;481;p24"/>
          <p:cNvSpPr txBox="1"/>
          <p:nvPr>
            <p:ph type="title"/>
          </p:nvPr>
        </p:nvSpPr>
        <p:spPr>
          <a:xfrm>
            <a:off x="232720" y="0"/>
            <a:ext cx="3725131"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Production Editors</a:t>
            </a:r>
            <a:endParaRPr/>
          </a:p>
        </p:txBody>
      </p:sp>
      <p:sp>
        <p:nvSpPr>
          <p:cNvPr id="482" name="Google Shape;482;p24"/>
          <p:cNvSpPr txBox="1"/>
          <p:nvPr/>
        </p:nvSpPr>
        <p:spPr>
          <a:xfrm>
            <a:off x="232719" y="948461"/>
            <a:ext cx="6645753" cy="513474"/>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2600"/>
              <a:buFont typeface="Arial"/>
              <a:buNone/>
            </a:pPr>
            <a:r>
              <a:rPr b="0" i="0" lang="en-US" sz="2600" u="none" cap="none" strike="noStrike">
                <a:solidFill>
                  <a:schemeClr val="dk1"/>
                </a:solidFill>
                <a:latin typeface="Nunito"/>
                <a:ea typeface="Nunito"/>
                <a:cs typeface="Nunito"/>
                <a:sym typeface="Nunito"/>
              </a:rPr>
              <a:t>Language and style editing: why bother?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c3a7db929c_1_92"/>
          <p:cNvSpPr txBox="1"/>
          <p:nvPr>
            <p:ph type="title"/>
          </p:nvPr>
        </p:nvSpPr>
        <p:spPr>
          <a:xfrm>
            <a:off x="232729" y="0"/>
            <a:ext cx="6861900" cy="11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What happens after acceptance?</a:t>
            </a:r>
            <a:endParaRPr/>
          </a:p>
        </p:txBody>
      </p:sp>
      <p:sp>
        <p:nvSpPr>
          <p:cNvPr id="489" name="Google Shape;489;gc3a7db929c_1_92"/>
          <p:cNvSpPr txBox="1"/>
          <p:nvPr/>
        </p:nvSpPr>
        <p:spPr>
          <a:xfrm>
            <a:off x="454325" y="1122400"/>
            <a:ext cx="10786800" cy="5248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During production, the journal will also:</a:t>
            </a:r>
            <a:endParaRPr b="0" i="0" sz="1600" u="none" cap="none" strike="noStrike">
              <a:solidFill>
                <a:schemeClr val="dk1"/>
              </a:solidFill>
              <a:latin typeface="Nunito"/>
              <a:ea typeface="Nunito"/>
              <a:cs typeface="Nunito"/>
              <a:sym typeface="Nunito"/>
            </a:endParaRPr>
          </a:p>
          <a:p>
            <a:pPr indent="0" lvl="0" marL="0" marR="0" rtl="0" algn="l">
              <a:lnSpc>
                <a:spcPct val="107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330200" lvl="0" marL="457200" marR="0" rtl="0" algn="l">
              <a:lnSpc>
                <a:spcPct val="107000"/>
              </a:lnSpc>
              <a:spcBef>
                <a:spcPts val="0"/>
              </a:spcBef>
              <a:spcAft>
                <a:spcPts val="0"/>
              </a:spcAft>
              <a:buClr>
                <a:schemeClr val="dk1"/>
              </a:buClr>
              <a:buSzPts val="1600"/>
              <a:buFont typeface="Nunito"/>
              <a:buChar char="●"/>
            </a:pPr>
            <a:r>
              <a:rPr b="1" i="0" lang="en-US" sz="1600" u="none" cap="none" strike="noStrike">
                <a:solidFill>
                  <a:schemeClr val="dk1"/>
                </a:solidFill>
                <a:latin typeface="Nunito"/>
                <a:ea typeface="Nunito"/>
                <a:cs typeface="Nunito"/>
                <a:sym typeface="Nunito"/>
              </a:rPr>
              <a:t>Invoice</a:t>
            </a:r>
            <a:r>
              <a:rPr b="0" i="0" lang="en-US" sz="1600" u="none" cap="none" strike="noStrike">
                <a:solidFill>
                  <a:schemeClr val="dk1"/>
                </a:solidFill>
                <a:latin typeface="Nunito"/>
                <a:ea typeface="Nunito"/>
                <a:cs typeface="Nunito"/>
                <a:sym typeface="Nunito"/>
              </a:rPr>
              <a:t> the author at this stage if there are any publication fees e.g.</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Article-processing charges for Open Access journals</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Any fees for figures or other services</a:t>
            </a:r>
            <a:endParaRPr b="0" i="0" sz="1600" u="none" cap="none" strike="noStrike">
              <a:solidFill>
                <a:schemeClr val="dk1"/>
              </a:solidFill>
              <a:latin typeface="Nunito"/>
              <a:ea typeface="Nunito"/>
              <a:cs typeface="Nunito"/>
              <a:sym typeface="Nunito"/>
            </a:endParaRPr>
          </a:p>
          <a:p>
            <a:pPr indent="0" lvl="0" marL="914400" marR="0" rtl="0" algn="l">
              <a:lnSpc>
                <a:spcPct val="107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330200" lvl="0" marL="4572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Produce the </a:t>
            </a:r>
            <a:r>
              <a:rPr b="1" i="0" lang="en-US" sz="1600" u="none" cap="none" strike="noStrike">
                <a:solidFill>
                  <a:schemeClr val="dk1"/>
                </a:solidFill>
                <a:latin typeface="Nunito"/>
                <a:ea typeface="Nunito"/>
                <a:cs typeface="Nunito"/>
                <a:sym typeface="Nunito"/>
              </a:rPr>
              <a:t>final version of the journal article </a:t>
            </a:r>
            <a:r>
              <a:rPr b="0" i="0" lang="en-US" sz="1600" u="none" cap="none" strike="noStrike">
                <a:solidFill>
                  <a:schemeClr val="dk1"/>
                </a:solidFill>
                <a:latin typeface="Nunito"/>
                <a:ea typeface="Nunito"/>
                <a:cs typeface="Nunito"/>
                <a:sym typeface="Nunito"/>
              </a:rPr>
              <a:t>(Version of Record)</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Assign a DOI</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Add metadata and identifiers to the article</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Convert the manuscript to XML</a:t>
            </a:r>
            <a:endParaRPr b="0" i="0" sz="1600" u="none" cap="none" strike="noStrike">
              <a:solidFill>
                <a:schemeClr val="dk1"/>
              </a:solidFill>
              <a:latin typeface="Nunito"/>
              <a:ea typeface="Nunito"/>
              <a:cs typeface="Nunito"/>
              <a:sym typeface="Nunito"/>
            </a:endParaRPr>
          </a:p>
          <a:p>
            <a:pPr indent="-330200" lvl="1" marL="9144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If the journal has print issues, assign pagination</a:t>
            </a:r>
            <a:endParaRPr b="0" i="0" sz="1600" u="none" cap="none" strike="noStrike">
              <a:solidFill>
                <a:schemeClr val="dk1"/>
              </a:solidFill>
              <a:latin typeface="Nunito"/>
              <a:ea typeface="Nunito"/>
              <a:cs typeface="Nunito"/>
              <a:sym typeface="Nunito"/>
            </a:endParaRPr>
          </a:p>
          <a:p>
            <a:pPr indent="0" lvl="0" marL="457200" marR="0" rtl="0" algn="l">
              <a:lnSpc>
                <a:spcPct val="107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Upon publication the journal will:</a:t>
            </a:r>
            <a:endParaRPr b="0" i="0" sz="1600" u="none" cap="none" strike="noStrike">
              <a:solidFill>
                <a:schemeClr val="dk1"/>
              </a:solidFill>
              <a:latin typeface="Nunito"/>
              <a:ea typeface="Nunito"/>
              <a:cs typeface="Nunito"/>
              <a:sym typeface="Nunito"/>
            </a:endParaRPr>
          </a:p>
          <a:p>
            <a:pPr indent="-330200" lvl="0" marL="4572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Make the article available on the journal website (PDF, HTML formats) and in print </a:t>
            </a:r>
            <a:endParaRPr b="0" i="0" sz="1600" u="none" cap="none" strike="noStrike">
              <a:solidFill>
                <a:schemeClr val="dk1"/>
              </a:solidFill>
              <a:latin typeface="Nunito"/>
              <a:ea typeface="Nunito"/>
              <a:cs typeface="Nunito"/>
              <a:sym typeface="Nunito"/>
            </a:endParaRPr>
          </a:p>
          <a:p>
            <a:pPr indent="-330200" lvl="0" marL="4572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Submit the article to indexing services such as PubMed, EuropePMC, Google Scholar etc</a:t>
            </a:r>
            <a:endParaRPr b="0" i="0" sz="1600" u="none" cap="none" strike="noStrike">
              <a:solidFill>
                <a:schemeClr val="dk1"/>
              </a:solidFill>
              <a:latin typeface="Nunito"/>
              <a:ea typeface="Nunito"/>
              <a:cs typeface="Nunito"/>
              <a:sym typeface="Nunito"/>
            </a:endParaRPr>
          </a:p>
          <a:p>
            <a:pPr indent="-330200" lvl="0" marL="457200" marR="0" rtl="0" algn="l">
              <a:lnSpc>
                <a:spcPct val="107000"/>
              </a:lnSpc>
              <a:spcBef>
                <a:spcPts val="0"/>
              </a:spcBef>
              <a:spcAft>
                <a:spcPts val="0"/>
              </a:spcAft>
              <a:buClr>
                <a:schemeClr val="dk1"/>
              </a:buClr>
              <a:buSzPts val="1600"/>
              <a:buFont typeface="Nunito"/>
              <a:buChar char="●"/>
            </a:pPr>
            <a:r>
              <a:rPr b="0" i="0" lang="en-US" sz="1600" u="none" cap="none" strike="noStrike">
                <a:solidFill>
                  <a:schemeClr val="dk1"/>
                </a:solidFill>
                <a:latin typeface="Nunito"/>
                <a:ea typeface="Nunito"/>
                <a:cs typeface="Nunito"/>
                <a:sym typeface="Nunito"/>
              </a:rPr>
              <a:t>The editorial team may promote the article to the readers of the journal via editor highlights, press releases, social media</a:t>
            </a:r>
            <a:endParaRPr b="0" i="0" sz="1600" u="none" cap="none" strike="noStrike">
              <a:solidFill>
                <a:schemeClr val="dk1"/>
              </a:solidFill>
              <a:latin typeface="Nunito"/>
              <a:ea typeface="Nunito"/>
              <a:cs typeface="Nunito"/>
              <a:sym typeface="Nunito"/>
            </a:endParaRPr>
          </a:p>
          <a:p>
            <a:pPr indent="0" lvl="0" marL="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7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gc3a7db929c_1_92"/>
          <p:cNvPicPr preferRelativeResize="0"/>
          <p:nvPr/>
        </p:nvPicPr>
        <p:blipFill rotWithShape="1">
          <a:blip r:embed="rId3">
            <a:alphaModFix/>
          </a:blip>
          <a:srcRect b="0" l="0" r="0" t="0"/>
          <a:stretch/>
        </p:blipFill>
        <p:spPr>
          <a:xfrm>
            <a:off x="661554" y="5779277"/>
            <a:ext cx="431121" cy="431100"/>
          </a:xfrm>
          <a:prstGeom prst="rect">
            <a:avLst/>
          </a:prstGeom>
          <a:noFill/>
          <a:ln>
            <a:noFill/>
          </a:ln>
        </p:spPr>
      </p:pic>
      <p:sp>
        <p:nvSpPr>
          <p:cNvPr id="491" name="Google Shape;491;gc3a7db929c_1_92"/>
          <p:cNvSpPr txBox="1"/>
          <p:nvPr/>
        </p:nvSpPr>
        <p:spPr>
          <a:xfrm>
            <a:off x="1206475" y="5674850"/>
            <a:ext cx="1041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Nunito"/>
                <a:ea typeface="Nunito"/>
                <a:cs typeface="Nunito"/>
                <a:sym typeface="Nunito"/>
              </a:rPr>
              <a:t>The production stage can take from 10 days to several months, depending on whether the journal publishes continuously or per issue, and whether there is print publication involved </a:t>
            </a:r>
            <a:endParaRPr b="0" i="1" sz="1800" u="none" cap="none" strike="noStrike">
              <a:solidFill>
                <a:srgbClr val="000000"/>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354000" y="1644233"/>
            <a:ext cx="4414000" cy="19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Exercise #1 </a:t>
            </a:r>
            <a:endParaRPr/>
          </a:p>
        </p:txBody>
      </p:sp>
      <p:sp>
        <p:nvSpPr>
          <p:cNvPr id="497" name="Google Shape;497;p51"/>
          <p:cNvSpPr txBox="1"/>
          <p:nvPr>
            <p:ph idx="1" type="subTitle"/>
          </p:nvPr>
        </p:nvSpPr>
        <p:spPr>
          <a:xfrm>
            <a:off x="354000" y="3737433"/>
            <a:ext cx="4414000" cy="16468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100"/>
              <a:buNone/>
            </a:pPr>
            <a:r>
              <a:t/>
            </a:r>
            <a:endParaRPr/>
          </a:p>
        </p:txBody>
      </p:sp>
      <p:sp>
        <p:nvSpPr>
          <p:cNvPr id="498" name="Google Shape;498;p51"/>
          <p:cNvSpPr txBox="1"/>
          <p:nvPr>
            <p:ph idx="2" type="body"/>
          </p:nvPr>
        </p:nvSpPr>
        <p:spPr>
          <a:xfrm>
            <a:off x="5796951" y="965433"/>
            <a:ext cx="5904982" cy="4926800"/>
          </a:xfrm>
          <a:prstGeom prst="rect">
            <a:avLst/>
          </a:prstGeom>
          <a:noFill/>
          <a:ln>
            <a:noFill/>
          </a:ln>
        </p:spPr>
        <p:txBody>
          <a:bodyPr anchorCtr="0" anchor="ctr" bIns="91425" lIns="91425" spcFirstLastPara="1" rIns="91425" wrap="square" tIns="91425">
            <a:noAutofit/>
          </a:bodyPr>
          <a:lstStyle/>
          <a:p>
            <a:pPr indent="0" lvl="0" marL="152396" rtl="0" algn="ctr">
              <a:lnSpc>
                <a:spcPct val="115000"/>
              </a:lnSpc>
              <a:spcBef>
                <a:spcPts val="0"/>
              </a:spcBef>
              <a:spcAft>
                <a:spcPts val="0"/>
              </a:spcAft>
              <a:buSzPts val="1800"/>
              <a:buNone/>
            </a:pPr>
            <a:r>
              <a:rPr lang="en-US" sz="2000"/>
              <a:t>You are a scientific editor who just received a new submission, where the author has also posted a preprint. </a:t>
            </a:r>
            <a:endParaRPr/>
          </a:p>
          <a:p>
            <a:pPr indent="0" lvl="0" marL="152396" rtl="0" algn="ctr">
              <a:lnSpc>
                <a:spcPct val="115000"/>
              </a:lnSpc>
              <a:spcBef>
                <a:spcPts val="0"/>
              </a:spcBef>
              <a:spcAft>
                <a:spcPts val="0"/>
              </a:spcAft>
              <a:buSzPts val="1800"/>
              <a:buNone/>
            </a:pPr>
            <a:r>
              <a:t/>
            </a:r>
            <a:endParaRPr sz="2000"/>
          </a:p>
          <a:p>
            <a:pPr indent="0" lvl="0" marL="152396" rtl="0" algn="ctr">
              <a:lnSpc>
                <a:spcPct val="115000"/>
              </a:lnSpc>
              <a:spcBef>
                <a:spcPts val="0"/>
              </a:spcBef>
              <a:spcAft>
                <a:spcPts val="0"/>
              </a:spcAft>
              <a:buSzPts val="1800"/>
              <a:buNone/>
            </a:pPr>
            <a:r>
              <a:rPr b="1" lang="en-US" sz="2000"/>
              <a:t>What steps would you take to decide whether to send the paper to review?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2"/>
          <p:cNvSpPr txBox="1"/>
          <p:nvPr>
            <p:ph type="title"/>
          </p:nvPr>
        </p:nvSpPr>
        <p:spPr>
          <a:xfrm>
            <a:off x="354000" y="1644233"/>
            <a:ext cx="4414000" cy="19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Exercise #2</a:t>
            </a:r>
            <a:endParaRPr/>
          </a:p>
        </p:txBody>
      </p:sp>
      <p:sp>
        <p:nvSpPr>
          <p:cNvPr id="504" name="Google Shape;504;p52"/>
          <p:cNvSpPr txBox="1"/>
          <p:nvPr>
            <p:ph idx="1" type="subTitle"/>
          </p:nvPr>
        </p:nvSpPr>
        <p:spPr>
          <a:xfrm>
            <a:off x="354000" y="3737433"/>
            <a:ext cx="4414000" cy="16468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100"/>
              <a:buNone/>
            </a:pPr>
            <a:r>
              <a:t/>
            </a:r>
            <a:endParaRPr/>
          </a:p>
        </p:txBody>
      </p:sp>
      <p:sp>
        <p:nvSpPr>
          <p:cNvPr id="505" name="Google Shape;505;p52"/>
          <p:cNvSpPr txBox="1"/>
          <p:nvPr>
            <p:ph idx="2" type="body"/>
          </p:nvPr>
        </p:nvSpPr>
        <p:spPr>
          <a:xfrm>
            <a:off x="5683133" y="965433"/>
            <a:ext cx="6018800" cy="4926800"/>
          </a:xfrm>
          <a:prstGeom prst="rect">
            <a:avLst/>
          </a:prstGeom>
          <a:noFill/>
          <a:ln>
            <a:noFill/>
          </a:ln>
        </p:spPr>
        <p:txBody>
          <a:bodyPr anchorCtr="0" anchor="ctr" bIns="91425" lIns="91425" spcFirstLastPara="1" rIns="91425" wrap="square" tIns="91425">
            <a:noAutofit/>
          </a:bodyPr>
          <a:lstStyle/>
          <a:p>
            <a:pPr indent="0" lvl="0" marL="152396" rtl="0" algn="ctr">
              <a:lnSpc>
                <a:spcPct val="115000"/>
              </a:lnSpc>
              <a:spcBef>
                <a:spcPts val="0"/>
              </a:spcBef>
              <a:spcAft>
                <a:spcPts val="0"/>
              </a:spcAft>
              <a:buSzPts val="1800"/>
              <a:buNone/>
            </a:pPr>
            <a:r>
              <a:rPr lang="en-US" sz="3200"/>
              <a:t>Let’s peer review!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5"/>
          <p:cNvSpPr txBox="1"/>
          <p:nvPr/>
        </p:nvSpPr>
        <p:spPr>
          <a:xfrm>
            <a:off x="483475" y="920621"/>
            <a:ext cx="11382704"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 brief history of peer review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3">
                  <a:extLst>
                    <a:ext uri="{A12FA001-AC4F-418D-AE19-62706E023703}">
                      <ahyp:hlinkClr val="tx"/>
                    </a:ext>
                  </a:extLst>
                </a:hlinkClick>
              </a:rPr>
              <a:t>https://blog.f1000.com/2020/01/31/a-brief-history-of-peer-review/</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https://www.stm-assoc.org/2015_03_04_STM_journal_at_350_Mabe.pdf</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5">
                  <a:extLst>
                    <a:ext uri="{A12FA001-AC4F-418D-AE19-62706E023703}">
                      <ahyp:hlinkClr val="tx"/>
                    </a:ext>
                  </a:extLst>
                </a:hlinkClick>
              </a:rPr>
              <a:t>https://catalogues.royalsociety.org/CalmView/Record.aspx?src=Catalog&amp;id=RR</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The birth of modern peer review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6">
                  <a:extLst>
                    <a:ext uri="{A12FA001-AC4F-418D-AE19-62706E023703}">
                      <ahyp:hlinkClr val="tx"/>
                    </a:ext>
                  </a:extLst>
                </a:hlinkClick>
              </a:rPr>
              <a:t>https://blogs.scientificamerican.com/information-culture/the-birth-of-modern-peer-review/</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Ugly side of peer review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7">
                  <a:extLst>
                    <a:ext uri="{A12FA001-AC4F-418D-AE19-62706E023703}">
                      <ahyp:hlinkClr val="tx"/>
                    </a:ext>
                  </a:extLst>
                </a:hlinkClick>
              </a:rPr>
              <a:t>https://www.elsevier.com/connect/editors-update/when-reviewing-goes-wrong-the-ugly-side-of-peer-review</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Peer review and preprints </a:t>
            </a:r>
            <a:br>
              <a:rPr b="0" i="0" lang="en-US" sz="1600" u="none" cap="none" strike="noStrike">
                <a:solidFill>
                  <a:schemeClr val="dk1"/>
                </a:solidFill>
                <a:latin typeface="Arial"/>
                <a:ea typeface="Arial"/>
                <a:cs typeface="Arial"/>
                <a:sym typeface="Arial"/>
              </a:rPr>
            </a:br>
            <a:r>
              <a:rPr b="0" i="0" lang="en-US" sz="1600" u="sng" cap="none" strike="noStrike">
                <a:solidFill>
                  <a:schemeClr val="dk1"/>
                </a:solidFill>
                <a:latin typeface="Arial"/>
                <a:ea typeface="Arial"/>
                <a:cs typeface="Arial"/>
                <a:sym typeface="Arial"/>
                <a:hlinkClick r:id="rId8">
                  <a:extLst>
                    <a:ext uri="{A12FA001-AC4F-418D-AE19-62706E023703}">
                      <ahyp:hlinkClr val="tx"/>
                    </a:ext>
                  </a:extLst>
                </a:hlinkClick>
              </a:rPr>
              <a:t>https://blogs.biomedcentral.com/bmcblog/2017/05/05/the-history-of-peer-review-and-looking-forward-to-preprints-in-biomedicine/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Bias in peer review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dk1"/>
                </a:solidFill>
                <a:latin typeface="Arial"/>
                <a:ea typeface="Arial"/>
                <a:cs typeface="Arial"/>
                <a:sym typeface="Arial"/>
                <a:hlinkClick r:id="rId9">
                  <a:extLst>
                    <a:ext uri="{A12FA001-AC4F-418D-AE19-62706E023703}">
                      <ahyp:hlinkClr val="tx"/>
                    </a:ext>
                  </a:extLst>
                </a:hlinkClick>
              </a:rPr>
              <a:t>https://asistdl.onlinelibrary.wiley.com/doi/full/10.1002/asi.22784?casa_token=nEayy_-NY2AAAAAA%3A1qkxK1uESg0wKtAr-0ltOEboMDYQbriBXeyp6BvBkEINzSr-rG4yVMvEFWpu2lmp72NaN-T7hoJV0HI</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511" name="Google Shape;511;p25"/>
          <p:cNvSpPr txBox="1"/>
          <p:nvPr>
            <p:ph type="title"/>
          </p:nvPr>
        </p:nvSpPr>
        <p:spPr>
          <a:xfrm>
            <a:off x="141006" y="-136635"/>
            <a:ext cx="7794304" cy="112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General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Resources Cont’d</a:t>
            </a:r>
            <a:endParaRPr/>
          </a:p>
        </p:txBody>
      </p:sp>
      <p:sp>
        <p:nvSpPr>
          <p:cNvPr id="517" name="Google Shape;517;p5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p>
            <a:pPr indent="0" lvl="0" marL="152396" rtl="0" algn="l">
              <a:lnSpc>
                <a:spcPct val="115000"/>
              </a:lnSpc>
              <a:spcBef>
                <a:spcPts val="0"/>
              </a:spcBef>
              <a:spcAft>
                <a:spcPts val="0"/>
              </a:spcAft>
              <a:buSzPts val="1800"/>
              <a:buNone/>
            </a:pPr>
            <a:r>
              <a:rPr lang="en-US" u="sng">
                <a:solidFill>
                  <a:schemeClr val="dk1"/>
                </a:solidFill>
                <a:hlinkClick r:id="rId3">
                  <a:extLst>
                    <a:ext uri="{A12FA001-AC4F-418D-AE19-62706E023703}">
                      <ahyp:hlinkClr val="tx"/>
                    </a:ext>
                  </a:extLst>
                </a:hlinkClick>
              </a:rPr>
              <a:t>The Editorial Process</a:t>
            </a:r>
            <a:endParaRPr u="sng">
              <a:solidFill>
                <a:schemeClr val="dk1"/>
              </a:solidFill>
              <a:hlinkClick r:id="rId4">
                <a:extLst>
                  <a:ext uri="{A12FA001-AC4F-418D-AE19-62706E023703}">
                    <ahyp:hlinkClr val="tx"/>
                  </a:ext>
                </a:extLst>
              </a:hlinkClick>
            </a:endParaRPr>
          </a:p>
          <a:p>
            <a:pPr indent="-457188" lvl="0" marL="609585" rtl="0" algn="l">
              <a:lnSpc>
                <a:spcPct val="115000"/>
              </a:lnSpc>
              <a:spcBef>
                <a:spcPts val="0"/>
              </a:spcBef>
              <a:spcAft>
                <a:spcPts val="0"/>
              </a:spcAft>
              <a:buSzPts val="1800"/>
              <a:buChar char="●"/>
            </a:pPr>
            <a:r>
              <a:rPr lang="en-US" u="sng">
                <a:solidFill>
                  <a:schemeClr val="dk1"/>
                </a:solidFill>
                <a:hlinkClick r:id="rId5">
                  <a:extLst>
                    <a:ext uri="{A12FA001-AC4F-418D-AE19-62706E023703}">
                      <ahyp:hlinkClr val="tx"/>
                    </a:ext>
                  </a:extLst>
                </a:hlinkClick>
              </a:rPr>
              <a:t>https://www.councilscienceeditors.org/resource-library/editorial-policies/white-paper-on-publication-ethics/</a:t>
            </a:r>
            <a:r>
              <a:rPr lang="en-US">
                <a:solidFill>
                  <a:schemeClr val="dk1"/>
                </a:solidFill>
              </a:rPr>
              <a:t> </a:t>
            </a:r>
            <a:endParaRPr/>
          </a:p>
          <a:p>
            <a:pPr indent="-457188" lvl="0" marL="609585" rtl="0" algn="l">
              <a:lnSpc>
                <a:spcPct val="115000"/>
              </a:lnSpc>
              <a:spcBef>
                <a:spcPts val="0"/>
              </a:spcBef>
              <a:spcAft>
                <a:spcPts val="0"/>
              </a:spcAft>
              <a:buSzPts val="1800"/>
              <a:buChar char="●"/>
            </a:pPr>
            <a:r>
              <a:rPr lang="en-US" u="sng">
                <a:solidFill>
                  <a:schemeClr val="dk1"/>
                </a:solidFill>
                <a:hlinkClick r:id="rId6">
                  <a:extLst>
                    <a:ext uri="{A12FA001-AC4F-418D-AE19-62706E023703}">
                      <ahyp:hlinkClr val="tx"/>
                    </a:ext>
                  </a:extLst>
                </a:hlinkClick>
              </a:rPr>
              <a:t>https://www.elsevier.com/__data/assets/pdf_file/0005/95117/SC_FAQ-Role-of-an-Editor-22092014.pdf</a:t>
            </a:r>
            <a:r>
              <a:rPr lang="en-US">
                <a:solidFill>
                  <a:schemeClr val="dk1"/>
                </a:solidFill>
              </a:rPr>
              <a:t> </a:t>
            </a:r>
            <a:endParaRPr/>
          </a:p>
          <a:p>
            <a:pPr indent="-457188" lvl="0" marL="609585" rtl="0" algn="l">
              <a:lnSpc>
                <a:spcPct val="115000"/>
              </a:lnSpc>
              <a:spcBef>
                <a:spcPts val="0"/>
              </a:spcBef>
              <a:spcAft>
                <a:spcPts val="0"/>
              </a:spcAft>
              <a:buSzPts val="1800"/>
              <a:buChar char="●"/>
            </a:pPr>
            <a:r>
              <a:rPr lang="en-US" u="sng">
                <a:solidFill>
                  <a:schemeClr val="dk1"/>
                </a:solidFill>
                <a:hlinkClick r:id="rId7">
                  <a:extLst>
                    <a:ext uri="{A12FA001-AC4F-418D-AE19-62706E023703}">
                      <ahyp:hlinkClr val="tx"/>
                    </a:ext>
                  </a:extLst>
                </a:hlinkClick>
              </a:rPr>
              <a:t>http://publicationethics.org/files/Code_of_conduct_for_journal_editors_Mar11.pdf</a:t>
            </a:r>
            <a:r>
              <a:rPr lang="en-US">
                <a:solidFill>
                  <a:schemeClr val="dk1"/>
                </a:solidFill>
              </a:rPr>
              <a:t> </a:t>
            </a:r>
            <a:endParaRPr/>
          </a:p>
          <a:p>
            <a:pPr indent="-457188" lvl="0" marL="609585" rtl="0" algn="l">
              <a:lnSpc>
                <a:spcPct val="115000"/>
              </a:lnSpc>
              <a:spcBef>
                <a:spcPts val="0"/>
              </a:spcBef>
              <a:spcAft>
                <a:spcPts val="0"/>
              </a:spcAft>
              <a:buSzPts val="1800"/>
              <a:buChar char="●"/>
            </a:pPr>
            <a:r>
              <a:rPr lang="en-US" u="sng">
                <a:solidFill>
                  <a:schemeClr val="dk1"/>
                </a:solidFill>
                <a:hlinkClick r:id="rId8">
                  <a:extLst>
                    <a:ext uri="{A12FA001-AC4F-418D-AE19-62706E023703}">
                      <ahyp:hlinkClr val="tx"/>
                    </a:ext>
                  </a:extLst>
                </a:hlinkClick>
              </a:rPr>
              <a:t>https://bmcmedicine.biomedcentral.com/articles/10.1186/s12916-017-0927-0</a:t>
            </a:r>
            <a:endParaRPr>
              <a:solidFill>
                <a:schemeClr val="dk1"/>
              </a:solidFill>
            </a:endParaRPr>
          </a:p>
          <a:p>
            <a:pPr indent="-457188" lvl="0" marL="609585" rtl="0" algn="l">
              <a:lnSpc>
                <a:spcPct val="115000"/>
              </a:lnSpc>
              <a:spcBef>
                <a:spcPts val="0"/>
              </a:spcBef>
              <a:spcAft>
                <a:spcPts val="0"/>
              </a:spcAft>
              <a:buSzPts val="1800"/>
              <a:buChar char="●"/>
            </a:pPr>
            <a:r>
              <a:rPr lang="en-US" u="sng">
                <a:solidFill>
                  <a:schemeClr val="dk1"/>
                </a:solidFill>
                <a:hlinkClick r:id="rId9">
                  <a:extLst>
                    <a:ext uri="{A12FA001-AC4F-418D-AE19-62706E023703}">
                      <ahyp:hlinkClr val="tx"/>
                    </a:ext>
                  </a:extLst>
                </a:hlinkClick>
              </a:rPr>
              <a:t>https://theplosblog.plos.org/2019/11/why-engage-with-preprints/</a:t>
            </a:r>
            <a:endParaRPr>
              <a:solidFill>
                <a:schemeClr val="dk1"/>
              </a:solidFill>
            </a:endParaRPr>
          </a:p>
          <a:p>
            <a:pPr indent="-342888" lvl="0" marL="609585" rtl="0" algn="l">
              <a:lnSpc>
                <a:spcPct val="115000"/>
              </a:lnSpc>
              <a:spcBef>
                <a:spcPts val="0"/>
              </a:spcBef>
              <a:spcAft>
                <a:spcPts val="0"/>
              </a:spcAft>
              <a:buSzPts val="1800"/>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Diagram&#10;&#10;Description automatically generated" id="153" name="Google Shape;153;p2"/>
          <p:cNvPicPr preferRelativeResize="0"/>
          <p:nvPr/>
        </p:nvPicPr>
        <p:blipFill rotWithShape="1">
          <a:blip r:embed="rId3">
            <a:alphaModFix/>
          </a:blip>
          <a:srcRect b="0" l="0" r="0" t="0"/>
          <a:stretch/>
        </p:blipFill>
        <p:spPr>
          <a:xfrm>
            <a:off x="431800" y="1657350"/>
            <a:ext cx="11328400" cy="3543300"/>
          </a:xfrm>
          <a:prstGeom prst="rect">
            <a:avLst/>
          </a:prstGeom>
          <a:noFill/>
          <a:ln>
            <a:noFill/>
          </a:ln>
        </p:spPr>
      </p:pic>
      <p:grpSp>
        <p:nvGrpSpPr>
          <p:cNvPr id="154" name="Google Shape;154;p2"/>
          <p:cNvGrpSpPr/>
          <p:nvPr/>
        </p:nvGrpSpPr>
        <p:grpSpPr>
          <a:xfrm>
            <a:off x="3966590" y="1431661"/>
            <a:ext cx="2116454" cy="1000844"/>
            <a:chOff x="4035602" y="948581"/>
            <a:chExt cx="2116454" cy="1000844"/>
          </a:xfrm>
        </p:grpSpPr>
        <p:sp>
          <p:nvSpPr>
            <p:cNvPr id="155" name="Google Shape;155;p2"/>
            <p:cNvSpPr/>
            <p:nvPr/>
          </p:nvSpPr>
          <p:spPr>
            <a:xfrm>
              <a:off x="4897644" y="1283516"/>
              <a:ext cx="329964" cy="665909"/>
            </a:xfrm>
            <a:prstGeom prst="downArrow">
              <a:avLst>
                <a:gd fmla="val 36087" name="adj1"/>
                <a:gd fmla="val 46522" name="adj2"/>
              </a:avLst>
            </a:prstGeom>
            <a:solidFill>
              <a:schemeClr val="lt2"/>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2"/>
            <p:cNvSpPr txBox="1"/>
            <p:nvPr/>
          </p:nvSpPr>
          <p:spPr>
            <a:xfrm>
              <a:off x="4035602" y="948581"/>
              <a:ext cx="21164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75757"/>
                  </a:solidFill>
                  <a:latin typeface="Nunito"/>
                  <a:ea typeface="Nunito"/>
                  <a:cs typeface="Nunito"/>
                  <a:sym typeface="Nunito"/>
                </a:rPr>
                <a:t>Initial Evaluation</a:t>
              </a:r>
              <a:endParaRPr b="1" i="0" sz="1400" u="none" cap="none" strike="noStrike">
                <a:solidFill>
                  <a:srgbClr val="000000"/>
                </a:solidFill>
                <a:latin typeface="Arial"/>
                <a:ea typeface="Arial"/>
                <a:cs typeface="Arial"/>
                <a:sym typeface="Arial"/>
              </a:endParaRPr>
            </a:p>
          </p:txBody>
        </p:sp>
      </p:grpSp>
      <p:sp>
        <p:nvSpPr>
          <p:cNvPr id="157" name="Google Shape;157;p2"/>
          <p:cNvSpPr txBox="1"/>
          <p:nvPr/>
        </p:nvSpPr>
        <p:spPr>
          <a:xfrm>
            <a:off x="156076" y="199338"/>
            <a:ext cx="10991393"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The traditional journal-dependent manuscript lifecycle: </a:t>
            </a:r>
            <a:br>
              <a:rPr b="0" i="0" lang="en-US" sz="3200" u="none" cap="none" strike="noStrike">
                <a:solidFill>
                  <a:schemeClr val="dk1"/>
                </a:solidFill>
                <a:latin typeface="Nunito"/>
                <a:ea typeface="Nunito"/>
                <a:cs typeface="Nunito"/>
                <a:sym typeface="Nunito"/>
              </a:rPr>
            </a:br>
            <a:r>
              <a:rPr b="1" i="0" lang="en-US" sz="3200" u="none" cap="none" strike="noStrike">
                <a:solidFill>
                  <a:schemeClr val="dk1"/>
                </a:solidFill>
                <a:latin typeface="Nunito"/>
                <a:ea typeface="Nunito"/>
                <a:cs typeface="Nunito"/>
                <a:sym typeface="Nunito"/>
              </a:rPr>
              <a:t>The editorial process</a:t>
            </a:r>
            <a:endParaRPr b="1" i="0" sz="4800" u="none" cap="none" strike="noStrike">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nvSpPr>
        <p:spPr>
          <a:xfrm>
            <a:off x="225087" y="0"/>
            <a:ext cx="5197517"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Initial editorial evaluation</a:t>
            </a:r>
            <a:endParaRPr b="0" i="0" sz="1400" u="none" cap="none" strike="noStrike">
              <a:solidFill>
                <a:srgbClr val="000000"/>
              </a:solidFill>
              <a:latin typeface="Arial"/>
              <a:ea typeface="Arial"/>
              <a:cs typeface="Arial"/>
              <a:sym typeface="Arial"/>
            </a:endParaRPr>
          </a:p>
        </p:txBody>
      </p:sp>
      <p:sp>
        <p:nvSpPr>
          <p:cNvPr id="164" name="Google Shape;164;p3"/>
          <p:cNvSpPr txBox="1"/>
          <p:nvPr/>
        </p:nvSpPr>
        <p:spPr>
          <a:xfrm>
            <a:off x="374525" y="944437"/>
            <a:ext cx="4592700" cy="45704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Nunito"/>
                <a:ea typeface="Nunito"/>
                <a:cs typeface="Nunito"/>
                <a:sym typeface="Nunito"/>
              </a:rPr>
              <a:t>Technical checks</a:t>
            </a:r>
            <a:endParaRPr b="1"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Initial </a:t>
            </a:r>
            <a:r>
              <a:rPr b="1" i="0" lang="en-US" sz="1500" u="none" cap="none" strike="noStrike">
                <a:solidFill>
                  <a:schemeClr val="dk1"/>
                </a:solidFill>
                <a:latin typeface="Nunito"/>
                <a:ea typeface="Nunito"/>
                <a:cs typeface="Nunito"/>
                <a:sym typeface="Nunito"/>
              </a:rPr>
              <a:t>technical checks </a:t>
            </a:r>
            <a:r>
              <a:rPr b="0" i="0" lang="en-US" sz="1500" u="none" cap="none" strike="noStrike">
                <a:solidFill>
                  <a:schemeClr val="dk1"/>
                </a:solidFill>
                <a:latin typeface="Nunito"/>
                <a:ea typeface="Nunito"/>
                <a:cs typeface="Nunito"/>
                <a:sym typeface="Nunito"/>
              </a:rPr>
              <a:t>ensure that the submission includes all files and information required by the journal.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This process is usually administrative and the submission is returned to the authors for necessary amendments.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266700" lvl="0" marL="1071563"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Nunito"/>
                <a:ea typeface="Nunito"/>
                <a:cs typeface="Nunito"/>
                <a:sym typeface="Nunito"/>
              </a:rPr>
              <a:t>Required disclosures</a:t>
            </a:r>
            <a:endParaRPr b="0" i="0" sz="1500" u="none" cap="none" strike="noStrike">
              <a:solidFill>
                <a:srgbClr val="000000"/>
              </a:solidFill>
              <a:latin typeface="Arial"/>
              <a:ea typeface="Arial"/>
              <a:cs typeface="Arial"/>
              <a:sym typeface="Arial"/>
            </a:endParaRPr>
          </a:p>
          <a:p>
            <a:pPr indent="-266700" lvl="0" marL="1431925"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Nunito"/>
                <a:ea typeface="Nunito"/>
                <a:cs typeface="Nunito"/>
                <a:sym typeface="Nunito"/>
              </a:rPr>
              <a:t>competing interests</a:t>
            </a:r>
            <a:endParaRPr b="0" i="0" sz="1500" u="none" cap="none" strike="noStrike">
              <a:solidFill>
                <a:srgbClr val="000000"/>
              </a:solidFill>
              <a:latin typeface="Arial"/>
              <a:ea typeface="Arial"/>
              <a:cs typeface="Arial"/>
              <a:sym typeface="Arial"/>
            </a:endParaRPr>
          </a:p>
          <a:p>
            <a:pPr indent="-266700" lvl="0" marL="1431925"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Nunito"/>
                <a:ea typeface="Nunito"/>
                <a:cs typeface="Nunito"/>
                <a:sym typeface="Nunito"/>
              </a:rPr>
              <a:t>ethics approval</a:t>
            </a:r>
            <a:endParaRPr b="0" i="0" sz="1500" u="none" cap="none" strike="noStrike">
              <a:solidFill>
                <a:srgbClr val="000000"/>
              </a:solidFill>
              <a:latin typeface="Arial"/>
              <a:ea typeface="Arial"/>
              <a:cs typeface="Arial"/>
              <a:sym typeface="Arial"/>
            </a:endParaRPr>
          </a:p>
          <a:p>
            <a:pPr indent="-266700" lvl="0" marL="1431925"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Nunito"/>
                <a:ea typeface="Nunito"/>
                <a:cs typeface="Nunito"/>
                <a:sym typeface="Nunito"/>
              </a:rPr>
              <a:t>authors' contributions</a:t>
            </a:r>
            <a:endParaRPr b="0" i="0" sz="1500" u="none" cap="none" strike="noStrike">
              <a:solidFill>
                <a:srgbClr val="000000"/>
              </a:solidFill>
              <a:latin typeface="Arial"/>
              <a:ea typeface="Arial"/>
              <a:cs typeface="Arial"/>
              <a:sym typeface="Arial"/>
            </a:endParaRPr>
          </a:p>
          <a:p>
            <a:pPr indent="-266700" lvl="0" marL="1431925"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Nunito"/>
                <a:ea typeface="Nunito"/>
                <a:cs typeface="Nunito"/>
                <a:sym typeface="Nunito"/>
              </a:rPr>
              <a:t>availability of data</a:t>
            </a:r>
            <a:endParaRPr b="0" i="0" sz="1500" u="none" cap="none" strike="noStrike">
              <a:solidFill>
                <a:srgbClr val="000000"/>
              </a:solidFill>
              <a:latin typeface="Arial"/>
              <a:ea typeface="Arial"/>
              <a:cs typeface="Arial"/>
              <a:sym typeface="Arial"/>
            </a:endParaRPr>
          </a:p>
          <a:p>
            <a:pPr indent="-266700" lvl="0" marL="1431925" marR="0" rtl="0" algn="l">
              <a:lnSpc>
                <a:spcPct val="100000"/>
              </a:lnSpc>
              <a:spcBef>
                <a:spcPts val="0"/>
              </a:spcBef>
              <a:spcAft>
                <a:spcPts val="0"/>
              </a:spcAft>
              <a:buClr>
                <a:schemeClr val="dk1"/>
              </a:buClr>
              <a:buSzPts val="1500"/>
              <a:buFont typeface="Arial"/>
              <a:buChar char="•"/>
            </a:pPr>
            <a:r>
              <a:rPr b="0" i="0" lang="en-US" sz="1500" u="none" cap="none" strike="noStrike">
                <a:solidFill>
                  <a:schemeClr val="dk1"/>
                </a:solidFill>
                <a:latin typeface="Nunito"/>
                <a:ea typeface="Nunito"/>
                <a:cs typeface="Nunito"/>
                <a:sym typeface="Nunito"/>
              </a:rPr>
              <a:t>funding information</a:t>
            </a:r>
            <a:endParaRPr b="0" i="0" sz="1500" u="none" cap="none" strike="noStrike">
              <a:solidFill>
                <a:srgbClr val="000000"/>
              </a:solidFill>
              <a:latin typeface="Arial"/>
              <a:ea typeface="Arial"/>
              <a:cs typeface="Arial"/>
              <a:sym typeface="Arial"/>
            </a:endParaRPr>
          </a:p>
          <a:p>
            <a:pPr indent="-171450" lvl="0" marL="625475" marR="0" rtl="0" algn="l">
              <a:lnSpc>
                <a:spcPct val="100000"/>
              </a:lnSpc>
              <a:spcBef>
                <a:spcPts val="0"/>
              </a:spcBef>
              <a:spcAft>
                <a:spcPts val="0"/>
              </a:spcAft>
              <a:buClr>
                <a:schemeClr val="dk1"/>
              </a:buClr>
              <a:buSzPts val="1800"/>
              <a:buFont typeface="Arial"/>
              <a:buNone/>
            </a:pPr>
            <a:r>
              <a:t/>
            </a:r>
            <a:endParaRPr b="0" i="0" sz="1500" u="none" cap="none" strike="noStrike">
              <a:solidFill>
                <a:schemeClr val="dk1"/>
              </a:solidFill>
              <a:latin typeface="Nunito"/>
              <a:ea typeface="Nunito"/>
              <a:cs typeface="Nunito"/>
              <a:sym typeface="Nunito"/>
            </a:endParaRPr>
          </a:p>
          <a:p>
            <a:pPr indent="-266700" lvl="0" marL="1071563"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Nunito"/>
                <a:ea typeface="Nunito"/>
                <a:cs typeface="Nunito"/>
                <a:sym typeface="Nunito"/>
              </a:rPr>
              <a:t>Text overlap (plagiarism)</a:t>
            </a:r>
            <a:endParaRPr b="0" i="0" sz="1500" u="none" cap="none" strike="noStrike">
              <a:solidFill>
                <a:srgbClr val="000000"/>
              </a:solidFill>
              <a:latin typeface="Arial"/>
              <a:ea typeface="Arial"/>
              <a:cs typeface="Arial"/>
              <a:sym typeface="Arial"/>
            </a:endParaRPr>
          </a:p>
          <a:p>
            <a:pPr indent="-266700" lvl="0" marL="1071563"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Nunito"/>
                <a:ea typeface="Nunito"/>
                <a:cs typeface="Nunito"/>
                <a:sym typeface="Nunito"/>
              </a:rPr>
              <a:t>File completeness</a:t>
            </a:r>
            <a:endParaRPr b="0" i="0" sz="1500" u="none" cap="none" strike="noStrike">
              <a:solidFill>
                <a:srgbClr val="000000"/>
              </a:solidFill>
              <a:latin typeface="Arial"/>
              <a:ea typeface="Arial"/>
              <a:cs typeface="Arial"/>
              <a:sym typeface="Arial"/>
            </a:endParaRPr>
          </a:p>
        </p:txBody>
      </p:sp>
      <p:sp>
        <p:nvSpPr>
          <p:cNvPr id="165" name="Google Shape;165;p3"/>
          <p:cNvSpPr txBox="1"/>
          <p:nvPr/>
        </p:nvSpPr>
        <p:spPr>
          <a:xfrm>
            <a:off x="6367425" y="944437"/>
            <a:ext cx="5612700" cy="5632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Nunito"/>
                <a:ea typeface="Nunito"/>
                <a:cs typeface="Nunito"/>
                <a:sym typeface="Nunito"/>
              </a:rPr>
              <a:t>Initial editorial evaluation</a:t>
            </a:r>
            <a:endParaRPr b="1"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After the technical checks, the manuscript is sent to an editor:</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Scope</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b="0" i="0" lang="en-US" sz="1500" u="none" cap="none" strike="noStrike">
                <a:solidFill>
                  <a:schemeClr val="dk1"/>
                </a:solidFill>
                <a:latin typeface="Nunito"/>
                <a:ea typeface="Nunito"/>
                <a:cs typeface="Nunito"/>
                <a:sym typeface="Nunito"/>
              </a:rPr>
              <a:t>Is the manuscript suitable for the disciplinary focus of the journal?</a:t>
            </a:r>
            <a:endParaRPr b="0"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b="0" i="0" lang="en-US" sz="1500" u="none" cap="none" strike="noStrike">
                <a:solidFill>
                  <a:schemeClr val="dk1"/>
                </a:solidFill>
                <a:latin typeface="Nunito"/>
                <a:ea typeface="Nunito"/>
                <a:cs typeface="Nunito"/>
                <a:sym typeface="Nunito"/>
              </a:rPr>
              <a:t>Are there specific requirements for novelty/advance, does the work meet the expected level?</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Editorial policies</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b="0" i="0" lang="en-US" sz="1500" u="none" cap="none" strike="noStrike">
                <a:solidFill>
                  <a:schemeClr val="dk1"/>
                </a:solidFill>
                <a:latin typeface="Nunito"/>
                <a:ea typeface="Nunito"/>
                <a:cs typeface="Nunito"/>
                <a:sym typeface="Nunito"/>
              </a:rPr>
              <a:t>Are all policies met? E.g., regarding ethical requirements, data availability or other</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The editor will make an initial decision:</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        All requirements met ⇒ </a:t>
            </a:r>
            <a:r>
              <a:rPr b="1" i="0" lang="en-US" sz="1500" u="none" cap="none" strike="noStrike">
                <a:solidFill>
                  <a:schemeClr val="dk1"/>
                </a:solidFill>
                <a:latin typeface="Nunito"/>
                <a:ea typeface="Nunito"/>
                <a:cs typeface="Nunito"/>
                <a:sym typeface="Nunito"/>
              </a:rPr>
              <a:t>proceed to peer review</a:t>
            </a:r>
            <a:endParaRPr b="1"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Nunito"/>
                <a:ea typeface="Nunito"/>
                <a:cs typeface="Nunito"/>
                <a:sym typeface="Nunito"/>
              </a:rPr>
              <a:t>        Scope and/or policies not met ⇒ </a:t>
            </a:r>
            <a:r>
              <a:rPr b="1" i="0" lang="en-US" sz="1500" u="none" cap="none" strike="noStrike">
                <a:solidFill>
                  <a:schemeClr val="dk1"/>
                </a:solidFill>
                <a:latin typeface="Nunito"/>
                <a:ea typeface="Nunito"/>
                <a:cs typeface="Nunito"/>
                <a:sym typeface="Nunito"/>
              </a:rPr>
              <a:t>desk reject</a:t>
            </a:r>
            <a:r>
              <a:rPr b="0" i="0" lang="en-US" sz="1500" u="none" cap="none" strike="noStrike">
                <a:solidFill>
                  <a:schemeClr val="dk1"/>
                </a:solidFill>
                <a:latin typeface="Nunito"/>
                <a:ea typeface="Nunito"/>
                <a:cs typeface="Nunito"/>
                <a:sym typeface="Nunito"/>
              </a:rPr>
              <a:t>, the journal notifies the author</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6" name="Google Shape;166;p3"/>
          <p:cNvSpPr/>
          <p:nvPr/>
        </p:nvSpPr>
        <p:spPr>
          <a:xfrm>
            <a:off x="4967225" y="2416087"/>
            <a:ext cx="1131300" cy="1859100"/>
          </a:xfrm>
          <a:prstGeom prst="chevron">
            <a:avLst>
              <a:gd fmla="val 50002"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3"/>
          <p:cNvPicPr preferRelativeResize="0"/>
          <p:nvPr/>
        </p:nvPicPr>
        <p:blipFill rotWithShape="1">
          <a:blip r:embed="rId3">
            <a:alphaModFix/>
          </a:blip>
          <a:srcRect b="0" l="0" r="0" t="0"/>
          <a:stretch/>
        </p:blipFill>
        <p:spPr>
          <a:xfrm>
            <a:off x="6426137" y="4620971"/>
            <a:ext cx="342025" cy="342025"/>
          </a:xfrm>
          <a:prstGeom prst="rect">
            <a:avLst/>
          </a:prstGeom>
          <a:noFill/>
          <a:ln>
            <a:noFill/>
          </a:ln>
        </p:spPr>
      </p:pic>
      <p:pic>
        <p:nvPicPr>
          <p:cNvPr id="168" name="Google Shape;168;p3"/>
          <p:cNvPicPr preferRelativeResize="0"/>
          <p:nvPr/>
        </p:nvPicPr>
        <p:blipFill rotWithShape="1">
          <a:blip r:embed="rId4">
            <a:alphaModFix/>
          </a:blip>
          <a:srcRect b="0" l="0" r="0" t="0"/>
          <a:stretch/>
        </p:blipFill>
        <p:spPr>
          <a:xfrm>
            <a:off x="6426137" y="5065497"/>
            <a:ext cx="342025" cy="342025"/>
          </a:xfrm>
          <a:prstGeom prst="rect">
            <a:avLst/>
          </a:prstGeom>
          <a:noFill/>
          <a:ln>
            <a:noFill/>
          </a:ln>
        </p:spPr>
      </p:pic>
      <p:pic>
        <p:nvPicPr>
          <p:cNvPr id="169" name="Google Shape;169;p3"/>
          <p:cNvPicPr preferRelativeResize="0"/>
          <p:nvPr/>
        </p:nvPicPr>
        <p:blipFill rotWithShape="1">
          <a:blip r:embed="rId5">
            <a:alphaModFix/>
          </a:blip>
          <a:srcRect b="0" l="0" r="0" t="0"/>
          <a:stretch/>
        </p:blipFill>
        <p:spPr>
          <a:xfrm>
            <a:off x="2759384" y="5824413"/>
            <a:ext cx="431121" cy="431100"/>
          </a:xfrm>
          <a:prstGeom prst="rect">
            <a:avLst/>
          </a:prstGeom>
          <a:noFill/>
          <a:ln>
            <a:noFill/>
          </a:ln>
        </p:spPr>
      </p:pic>
      <p:sp>
        <p:nvSpPr>
          <p:cNvPr id="170" name="Google Shape;170;p3"/>
          <p:cNvSpPr txBox="1"/>
          <p:nvPr/>
        </p:nvSpPr>
        <p:spPr>
          <a:xfrm>
            <a:off x="3184049" y="5824411"/>
            <a:ext cx="6826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Nunito"/>
                <a:ea typeface="Nunito"/>
                <a:cs typeface="Nunito"/>
                <a:sym typeface="Nunito"/>
              </a:rPr>
              <a:t>This step takes from 1-2 days up to a couple of weeks</a:t>
            </a:r>
            <a:endParaRPr b="0" i="1" sz="1800" u="none" cap="none" strike="noStrike">
              <a:solidFill>
                <a:srgbClr val="0000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Diagram&#10;&#10;Description automatically generated" id="176" name="Google Shape;176;p43"/>
          <p:cNvPicPr preferRelativeResize="0"/>
          <p:nvPr/>
        </p:nvPicPr>
        <p:blipFill rotWithShape="1">
          <a:blip r:embed="rId3">
            <a:alphaModFix/>
          </a:blip>
          <a:srcRect b="0" l="0" r="0" t="0"/>
          <a:stretch/>
        </p:blipFill>
        <p:spPr>
          <a:xfrm>
            <a:off x="431800" y="1657350"/>
            <a:ext cx="11328400" cy="3543300"/>
          </a:xfrm>
          <a:prstGeom prst="rect">
            <a:avLst/>
          </a:prstGeom>
          <a:noFill/>
          <a:ln>
            <a:noFill/>
          </a:ln>
        </p:spPr>
      </p:pic>
      <p:sp>
        <p:nvSpPr>
          <p:cNvPr id="177" name="Google Shape;177;p43"/>
          <p:cNvSpPr/>
          <p:nvPr/>
        </p:nvSpPr>
        <p:spPr>
          <a:xfrm>
            <a:off x="5414544" y="1867321"/>
            <a:ext cx="392373" cy="982631"/>
          </a:xfrm>
          <a:prstGeom prst="downArrow">
            <a:avLst>
              <a:gd fmla="val 36087" name="adj1"/>
              <a:gd fmla="val 46522" name="adj2"/>
            </a:avLst>
          </a:prstGeom>
          <a:solidFill>
            <a:schemeClr val="lt2"/>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8" name="Google Shape;178;p43"/>
          <p:cNvSpPr txBox="1"/>
          <p:nvPr/>
        </p:nvSpPr>
        <p:spPr>
          <a:xfrm>
            <a:off x="4382972" y="1436784"/>
            <a:ext cx="2455516" cy="3886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1800" u="none" cap="none" strike="noStrike">
                <a:solidFill>
                  <a:srgbClr val="575757"/>
                </a:solidFill>
                <a:latin typeface="Nunito"/>
                <a:ea typeface="Nunito"/>
                <a:cs typeface="Nunito"/>
                <a:sym typeface="Nunito"/>
              </a:rPr>
              <a:t>Editor Assignment</a:t>
            </a:r>
            <a:endParaRPr/>
          </a:p>
          <a:p>
            <a:pPr indent="0" lvl="0" marL="0" marR="0" rtl="0" algn="ctr">
              <a:lnSpc>
                <a:spcPct val="107000"/>
              </a:lnSpc>
              <a:spcBef>
                <a:spcPts val="0"/>
              </a:spcBef>
              <a:spcAft>
                <a:spcPts val="0"/>
              </a:spcAft>
              <a:buNone/>
            </a:pPr>
            <a:r>
              <a:t/>
            </a:r>
            <a:endParaRPr b="1" i="0" sz="1800" u="none" cap="none" strike="noStrike">
              <a:solidFill>
                <a:srgbClr val="000000"/>
              </a:solidFill>
              <a:latin typeface="Arial"/>
              <a:ea typeface="Arial"/>
              <a:cs typeface="Arial"/>
              <a:sym typeface="Arial"/>
            </a:endParaRPr>
          </a:p>
        </p:txBody>
      </p:sp>
      <p:sp>
        <p:nvSpPr>
          <p:cNvPr id="179" name="Google Shape;179;p43"/>
          <p:cNvSpPr txBox="1"/>
          <p:nvPr/>
        </p:nvSpPr>
        <p:spPr>
          <a:xfrm>
            <a:off x="156076" y="310551"/>
            <a:ext cx="10991393"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The traditional journal-dependent manuscript lifecycle: </a:t>
            </a:r>
            <a:br>
              <a:rPr b="0" i="0" lang="en-US" sz="3200" u="none" cap="none" strike="noStrike">
                <a:solidFill>
                  <a:schemeClr val="dk1"/>
                </a:solidFill>
                <a:latin typeface="Nunito"/>
                <a:ea typeface="Nunito"/>
                <a:cs typeface="Nunito"/>
                <a:sym typeface="Nunito"/>
              </a:rPr>
            </a:br>
            <a:r>
              <a:rPr b="1" i="0" lang="en-US" sz="3200" u="none" cap="none" strike="noStrike">
                <a:solidFill>
                  <a:schemeClr val="dk1"/>
                </a:solidFill>
                <a:latin typeface="Nunito"/>
                <a:ea typeface="Nunito"/>
                <a:cs typeface="Nunito"/>
                <a:sym typeface="Nunito"/>
              </a:rPr>
              <a:t>The editorial process</a:t>
            </a:r>
            <a:endParaRPr b="1" i="0" sz="4800" u="none" cap="none" strike="noStrike">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4"/>
          <p:cNvSpPr txBox="1"/>
          <p:nvPr>
            <p:ph type="title"/>
          </p:nvPr>
        </p:nvSpPr>
        <p:spPr>
          <a:xfrm>
            <a:off x="415600" y="222663"/>
            <a:ext cx="11360800" cy="7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Editors – a central hub in the journal-dependent publication process</a:t>
            </a:r>
            <a:endParaRPr/>
          </a:p>
        </p:txBody>
      </p:sp>
      <p:pic>
        <p:nvPicPr>
          <p:cNvPr id="186" name="Google Shape;186;p44"/>
          <p:cNvPicPr preferRelativeResize="0"/>
          <p:nvPr/>
        </p:nvPicPr>
        <p:blipFill rotWithShape="1">
          <a:blip r:embed="rId3">
            <a:alphaModFix/>
          </a:blip>
          <a:srcRect b="0" l="0" r="0" t="0"/>
          <a:stretch/>
        </p:blipFill>
        <p:spPr>
          <a:xfrm>
            <a:off x="4748754" y="2217528"/>
            <a:ext cx="2528575" cy="2528575"/>
          </a:xfrm>
          <a:prstGeom prst="rect">
            <a:avLst/>
          </a:prstGeom>
          <a:noFill/>
          <a:ln>
            <a:noFill/>
          </a:ln>
        </p:spPr>
      </p:pic>
      <p:pic>
        <p:nvPicPr>
          <p:cNvPr descr="Users" id="187" name="Google Shape;187;p44"/>
          <p:cNvPicPr preferRelativeResize="0"/>
          <p:nvPr/>
        </p:nvPicPr>
        <p:blipFill rotWithShape="1">
          <a:blip r:embed="rId4">
            <a:alphaModFix/>
          </a:blip>
          <a:srcRect b="0" l="0" r="0" t="0"/>
          <a:stretch/>
        </p:blipFill>
        <p:spPr>
          <a:xfrm>
            <a:off x="8599147" y="4376759"/>
            <a:ext cx="1438383" cy="1438383"/>
          </a:xfrm>
          <a:prstGeom prst="rect">
            <a:avLst/>
          </a:prstGeom>
          <a:noFill/>
          <a:ln>
            <a:noFill/>
          </a:ln>
        </p:spPr>
      </p:pic>
      <p:sp>
        <p:nvSpPr>
          <p:cNvPr id="188" name="Google Shape;188;p44"/>
          <p:cNvSpPr txBox="1"/>
          <p:nvPr/>
        </p:nvSpPr>
        <p:spPr>
          <a:xfrm>
            <a:off x="8599147" y="5491976"/>
            <a:ext cx="143838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Scientific Community</a:t>
            </a:r>
            <a:endParaRPr/>
          </a:p>
        </p:txBody>
      </p:sp>
      <p:pic>
        <p:nvPicPr>
          <p:cNvPr descr="Scientist female with solid fill" id="189" name="Google Shape;189;p44"/>
          <p:cNvPicPr preferRelativeResize="0"/>
          <p:nvPr/>
        </p:nvPicPr>
        <p:blipFill rotWithShape="1">
          <a:blip r:embed="rId5">
            <a:alphaModFix/>
          </a:blip>
          <a:srcRect b="0" l="0" r="0" t="0"/>
          <a:stretch/>
        </p:blipFill>
        <p:spPr>
          <a:xfrm>
            <a:off x="2154470" y="1438218"/>
            <a:ext cx="1438382" cy="1438382"/>
          </a:xfrm>
          <a:prstGeom prst="rect">
            <a:avLst/>
          </a:prstGeom>
          <a:noFill/>
          <a:ln>
            <a:noFill/>
          </a:ln>
        </p:spPr>
      </p:pic>
      <p:pic>
        <p:nvPicPr>
          <p:cNvPr descr="Customer review with solid fill" id="190" name="Google Shape;190;p44"/>
          <p:cNvPicPr preferRelativeResize="0"/>
          <p:nvPr/>
        </p:nvPicPr>
        <p:blipFill rotWithShape="1">
          <a:blip r:embed="rId6">
            <a:alphaModFix/>
          </a:blip>
          <a:srcRect b="0" l="0" r="0" t="0"/>
          <a:stretch/>
        </p:blipFill>
        <p:spPr>
          <a:xfrm>
            <a:off x="8599148" y="1498337"/>
            <a:ext cx="1438382" cy="1438382"/>
          </a:xfrm>
          <a:prstGeom prst="rect">
            <a:avLst/>
          </a:prstGeom>
          <a:noFill/>
          <a:ln>
            <a:noFill/>
          </a:ln>
        </p:spPr>
      </p:pic>
      <p:pic>
        <p:nvPicPr>
          <p:cNvPr descr="Books with solid fill" id="191" name="Google Shape;191;p44"/>
          <p:cNvPicPr preferRelativeResize="0"/>
          <p:nvPr/>
        </p:nvPicPr>
        <p:blipFill rotWithShape="1">
          <a:blip r:embed="rId7">
            <a:alphaModFix/>
          </a:blip>
          <a:srcRect b="0" l="0" r="0" t="0"/>
          <a:stretch/>
        </p:blipFill>
        <p:spPr>
          <a:xfrm>
            <a:off x="2016847" y="4435220"/>
            <a:ext cx="1438381" cy="1438381"/>
          </a:xfrm>
          <a:prstGeom prst="rect">
            <a:avLst/>
          </a:prstGeom>
          <a:noFill/>
          <a:ln>
            <a:noFill/>
          </a:ln>
        </p:spPr>
      </p:pic>
      <p:sp>
        <p:nvSpPr>
          <p:cNvPr id="192" name="Google Shape;192;p44"/>
          <p:cNvSpPr txBox="1"/>
          <p:nvPr/>
        </p:nvSpPr>
        <p:spPr>
          <a:xfrm>
            <a:off x="2140217" y="2752053"/>
            <a:ext cx="143838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Researcher</a:t>
            </a:r>
            <a:endParaRPr/>
          </a:p>
        </p:txBody>
      </p:sp>
      <p:sp>
        <p:nvSpPr>
          <p:cNvPr id="193" name="Google Shape;193;p44"/>
          <p:cNvSpPr txBox="1"/>
          <p:nvPr/>
        </p:nvSpPr>
        <p:spPr>
          <a:xfrm>
            <a:off x="8397580" y="2870473"/>
            <a:ext cx="184151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Peer Review</a:t>
            </a:r>
            <a:endParaRPr/>
          </a:p>
        </p:txBody>
      </p:sp>
      <p:sp>
        <p:nvSpPr>
          <p:cNvPr id="194" name="Google Shape;194;p44"/>
          <p:cNvSpPr txBox="1"/>
          <p:nvPr/>
        </p:nvSpPr>
        <p:spPr>
          <a:xfrm>
            <a:off x="1737083" y="5688935"/>
            <a:ext cx="184151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Publisher</a:t>
            </a:r>
            <a:endParaRPr/>
          </a:p>
        </p:txBody>
      </p:sp>
      <p:sp>
        <p:nvSpPr>
          <p:cNvPr id="195" name="Google Shape;195;p44"/>
          <p:cNvSpPr/>
          <p:nvPr/>
        </p:nvSpPr>
        <p:spPr>
          <a:xfrm rot="1766859">
            <a:off x="3771355" y="2156431"/>
            <a:ext cx="1274302" cy="241040"/>
          </a:xfrm>
          <a:prstGeom prst="left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rgbClr val="C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44"/>
          <p:cNvSpPr/>
          <p:nvPr/>
        </p:nvSpPr>
        <p:spPr>
          <a:xfrm rot="1766859">
            <a:off x="7301087" y="4674430"/>
            <a:ext cx="1274302" cy="241040"/>
          </a:xfrm>
          <a:prstGeom prst="left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rgbClr val="C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7" name="Google Shape;197;p44"/>
          <p:cNvSpPr/>
          <p:nvPr/>
        </p:nvSpPr>
        <p:spPr>
          <a:xfrm flipH="1" rot="-1766859">
            <a:off x="6906878" y="2168954"/>
            <a:ext cx="1274302" cy="241040"/>
          </a:xfrm>
          <a:prstGeom prst="left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rgbClr val="C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8" name="Google Shape;198;p44"/>
          <p:cNvSpPr/>
          <p:nvPr/>
        </p:nvSpPr>
        <p:spPr>
          <a:xfrm flipH="1" rot="-1766859">
            <a:off x="3450695" y="4569357"/>
            <a:ext cx="1274302" cy="241040"/>
          </a:xfrm>
          <a:prstGeom prst="left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rgbClr val="C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9" name="Google Shape;199;p44"/>
          <p:cNvSpPr txBox="1"/>
          <p:nvPr/>
        </p:nvSpPr>
        <p:spPr>
          <a:xfrm>
            <a:off x="5175242" y="4825142"/>
            <a:ext cx="184151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Editor</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
          <p:cNvSpPr/>
          <p:nvPr/>
        </p:nvSpPr>
        <p:spPr>
          <a:xfrm>
            <a:off x="7194293" y="1896199"/>
            <a:ext cx="3885922" cy="317655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Nunito"/>
              <a:ea typeface="Nunito"/>
              <a:cs typeface="Nunito"/>
              <a:sym typeface="Nunito"/>
            </a:endParaRPr>
          </a:p>
        </p:txBody>
      </p:sp>
      <p:sp>
        <p:nvSpPr>
          <p:cNvPr id="206" name="Google Shape;206;p5"/>
          <p:cNvSpPr txBox="1"/>
          <p:nvPr/>
        </p:nvSpPr>
        <p:spPr>
          <a:xfrm>
            <a:off x="9331123" y="5100100"/>
            <a:ext cx="1731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262626"/>
                </a:solidFill>
                <a:latin typeface="Nunito"/>
                <a:ea typeface="Nunito"/>
                <a:cs typeface="Nunito"/>
                <a:sym typeface="Nunito"/>
              </a:rPr>
              <a:t>Post acceptance</a:t>
            </a:r>
            <a:endParaRPr b="1" i="1" sz="1400" u="none" cap="none" strike="noStrike">
              <a:solidFill>
                <a:srgbClr val="000000"/>
              </a:solidFill>
              <a:latin typeface="Arial"/>
              <a:ea typeface="Arial"/>
              <a:cs typeface="Arial"/>
              <a:sym typeface="Arial"/>
            </a:endParaRPr>
          </a:p>
        </p:txBody>
      </p:sp>
      <p:sp>
        <p:nvSpPr>
          <p:cNvPr id="207" name="Google Shape;207;p5"/>
          <p:cNvSpPr txBox="1"/>
          <p:nvPr/>
        </p:nvSpPr>
        <p:spPr>
          <a:xfrm>
            <a:off x="5238970" y="1122050"/>
            <a:ext cx="232944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Nunito"/>
                <a:ea typeface="Nunito"/>
                <a:cs typeface="Nunito"/>
                <a:sym typeface="Nunito"/>
              </a:rPr>
              <a:t>Editors</a:t>
            </a:r>
            <a:endParaRPr b="0" i="0" sz="1400" u="none" cap="none" strike="noStrike">
              <a:solidFill>
                <a:srgbClr val="000000"/>
              </a:solidFill>
              <a:latin typeface="Arial"/>
              <a:ea typeface="Arial"/>
              <a:cs typeface="Arial"/>
              <a:sym typeface="Arial"/>
            </a:endParaRPr>
          </a:p>
        </p:txBody>
      </p:sp>
      <p:sp>
        <p:nvSpPr>
          <p:cNvPr id="208" name="Google Shape;208;p5"/>
          <p:cNvSpPr txBox="1"/>
          <p:nvPr/>
        </p:nvSpPr>
        <p:spPr>
          <a:xfrm>
            <a:off x="3636309" y="2136062"/>
            <a:ext cx="150874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Scientific editors</a:t>
            </a:r>
            <a:endParaRPr b="0" i="0" sz="1400" u="none" cap="none" strike="noStrike">
              <a:solidFill>
                <a:srgbClr val="000000"/>
              </a:solidFill>
              <a:latin typeface="Arial"/>
              <a:ea typeface="Arial"/>
              <a:cs typeface="Arial"/>
              <a:sym typeface="Arial"/>
            </a:endParaRPr>
          </a:p>
        </p:txBody>
      </p:sp>
      <p:sp>
        <p:nvSpPr>
          <p:cNvPr id="209" name="Google Shape;209;p5"/>
          <p:cNvSpPr txBox="1"/>
          <p:nvPr/>
        </p:nvSpPr>
        <p:spPr>
          <a:xfrm>
            <a:off x="7347601" y="2136062"/>
            <a:ext cx="1657826"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Production editors</a:t>
            </a:r>
            <a:endParaRPr b="0" i="0" sz="1400" u="none" cap="none" strike="noStrike">
              <a:solidFill>
                <a:srgbClr val="000000"/>
              </a:solidFill>
              <a:latin typeface="Arial"/>
              <a:ea typeface="Arial"/>
              <a:cs typeface="Arial"/>
              <a:sym typeface="Arial"/>
            </a:endParaRPr>
          </a:p>
        </p:txBody>
      </p:sp>
      <p:sp>
        <p:nvSpPr>
          <p:cNvPr id="210" name="Google Shape;210;p5"/>
          <p:cNvSpPr txBox="1"/>
          <p:nvPr/>
        </p:nvSpPr>
        <p:spPr>
          <a:xfrm>
            <a:off x="8646190" y="2729157"/>
            <a:ext cx="1955323"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Developmental editor</a:t>
            </a:r>
            <a:endParaRPr b="0" i="0" sz="1400" u="none" cap="none" strike="noStrike">
              <a:solidFill>
                <a:srgbClr val="000000"/>
              </a:solidFill>
              <a:latin typeface="Arial"/>
              <a:ea typeface="Arial"/>
              <a:cs typeface="Arial"/>
              <a:sym typeface="Arial"/>
            </a:endParaRPr>
          </a:p>
        </p:txBody>
      </p:sp>
      <p:sp>
        <p:nvSpPr>
          <p:cNvPr id="211" name="Google Shape;211;p5"/>
          <p:cNvSpPr txBox="1"/>
          <p:nvPr/>
        </p:nvSpPr>
        <p:spPr>
          <a:xfrm>
            <a:off x="8646188" y="3357896"/>
            <a:ext cx="1368000"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Content editor</a:t>
            </a:r>
            <a:endParaRPr b="0" i="0" sz="1400" u="none" cap="none" strike="noStrike">
              <a:solidFill>
                <a:srgbClr val="000000"/>
              </a:solidFill>
              <a:latin typeface="Arial"/>
              <a:ea typeface="Arial"/>
              <a:cs typeface="Arial"/>
              <a:sym typeface="Arial"/>
            </a:endParaRPr>
          </a:p>
        </p:txBody>
      </p:sp>
      <p:sp>
        <p:nvSpPr>
          <p:cNvPr id="212" name="Google Shape;212;p5"/>
          <p:cNvSpPr txBox="1"/>
          <p:nvPr/>
        </p:nvSpPr>
        <p:spPr>
          <a:xfrm>
            <a:off x="8646188" y="3970413"/>
            <a:ext cx="1088652"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Copyeditor</a:t>
            </a:r>
            <a:endParaRPr b="0" i="0" sz="1400" u="none" cap="none" strike="noStrike">
              <a:solidFill>
                <a:srgbClr val="000000"/>
              </a:solidFill>
              <a:latin typeface="Arial"/>
              <a:ea typeface="Arial"/>
              <a:cs typeface="Arial"/>
              <a:sym typeface="Arial"/>
            </a:endParaRPr>
          </a:p>
        </p:txBody>
      </p:sp>
      <p:sp>
        <p:nvSpPr>
          <p:cNvPr id="213" name="Google Shape;213;p5"/>
          <p:cNvSpPr txBox="1"/>
          <p:nvPr/>
        </p:nvSpPr>
        <p:spPr>
          <a:xfrm>
            <a:off x="8646188" y="4581084"/>
            <a:ext cx="1255800" cy="30777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Proofreader</a:t>
            </a:r>
            <a:endParaRPr b="0" i="0" sz="1400" u="none" cap="none" strike="noStrike">
              <a:solidFill>
                <a:srgbClr val="000000"/>
              </a:solidFill>
              <a:latin typeface="Arial"/>
              <a:ea typeface="Arial"/>
              <a:cs typeface="Arial"/>
              <a:sym typeface="Arial"/>
            </a:endParaRPr>
          </a:p>
        </p:txBody>
      </p:sp>
      <p:sp>
        <p:nvSpPr>
          <p:cNvPr id="214" name="Google Shape;214;p5"/>
          <p:cNvSpPr txBox="1"/>
          <p:nvPr/>
        </p:nvSpPr>
        <p:spPr>
          <a:xfrm>
            <a:off x="2214241" y="2729157"/>
            <a:ext cx="1596853" cy="307736"/>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Editor in chief</a:t>
            </a:r>
            <a:endParaRPr b="0" i="0" sz="1400" u="none" cap="none" strike="noStrike">
              <a:solidFill>
                <a:srgbClr val="000000"/>
              </a:solidFill>
              <a:latin typeface="Arial"/>
              <a:ea typeface="Arial"/>
              <a:cs typeface="Arial"/>
              <a:sym typeface="Arial"/>
            </a:endParaRPr>
          </a:p>
        </p:txBody>
      </p:sp>
      <p:sp>
        <p:nvSpPr>
          <p:cNvPr id="215" name="Google Shape;215;p5"/>
          <p:cNvSpPr txBox="1"/>
          <p:nvPr/>
        </p:nvSpPr>
        <p:spPr>
          <a:xfrm>
            <a:off x="2055207" y="3324831"/>
            <a:ext cx="2114233" cy="457200"/>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262626"/>
                </a:solidFill>
                <a:latin typeface="Nunito"/>
                <a:ea typeface="Nunito"/>
                <a:cs typeface="Nunito"/>
                <a:sym typeface="Nunito"/>
              </a:rPr>
              <a:t>Associate/academic editor</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a:off x="1917773" y="1930640"/>
            <a:ext cx="3429462" cy="200910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Nunito"/>
              <a:ea typeface="Nunito"/>
              <a:cs typeface="Nunito"/>
              <a:sym typeface="Nunito"/>
            </a:endParaRPr>
          </a:p>
        </p:txBody>
      </p:sp>
      <p:sp>
        <p:nvSpPr>
          <p:cNvPr id="217" name="Google Shape;217;p5"/>
          <p:cNvSpPr txBox="1"/>
          <p:nvPr/>
        </p:nvSpPr>
        <p:spPr>
          <a:xfrm>
            <a:off x="1902365" y="3990815"/>
            <a:ext cx="3103940" cy="3078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262626"/>
                </a:solidFill>
                <a:latin typeface="Nunito"/>
                <a:ea typeface="Nunito"/>
                <a:cs typeface="Nunito"/>
                <a:sym typeface="Nunito"/>
              </a:rPr>
              <a:t>Before acceptance</a:t>
            </a:r>
            <a:endParaRPr b="1" i="1" sz="1400" u="none" cap="none" strike="noStrike">
              <a:solidFill>
                <a:srgbClr val="000000"/>
              </a:solidFill>
              <a:latin typeface="Arial"/>
              <a:ea typeface="Arial"/>
              <a:cs typeface="Arial"/>
              <a:sym typeface="Arial"/>
            </a:endParaRPr>
          </a:p>
        </p:txBody>
      </p:sp>
      <p:cxnSp>
        <p:nvCxnSpPr>
          <p:cNvPr id="218" name="Google Shape;218;p5"/>
          <p:cNvCxnSpPr>
            <a:stCxn id="209" idx="2"/>
            <a:endCxn id="210" idx="1"/>
          </p:cNvCxnSpPr>
          <p:nvPr/>
        </p:nvCxnSpPr>
        <p:spPr>
          <a:xfrm flipH="1" rot="-5400000">
            <a:off x="8191814" y="2428538"/>
            <a:ext cx="439200" cy="469800"/>
          </a:xfrm>
          <a:prstGeom prst="bentConnector2">
            <a:avLst/>
          </a:prstGeom>
          <a:noFill/>
          <a:ln cap="flat" cmpd="sng" w="9525">
            <a:solidFill>
              <a:schemeClr val="dk2"/>
            </a:solidFill>
            <a:prstDash val="solid"/>
            <a:round/>
            <a:headEnd len="sm" w="sm" type="none"/>
            <a:tailEnd len="sm" w="sm" type="none"/>
          </a:ln>
        </p:spPr>
      </p:cxnSp>
      <p:cxnSp>
        <p:nvCxnSpPr>
          <p:cNvPr id="219" name="Google Shape;219;p5"/>
          <p:cNvCxnSpPr>
            <a:stCxn id="209" idx="2"/>
            <a:endCxn id="211" idx="1"/>
          </p:cNvCxnSpPr>
          <p:nvPr/>
        </p:nvCxnSpPr>
        <p:spPr>
          <a:xfrm flipH="1" rot="-5400000">
            <a:off x="7877414" y="2742938"/>
            <a:ext cx="1068000" cy="469800"/>
          </a:xfrm>
          <a:prstGeom prst="bentConnector2">
            <a:avLst/>
          </a:prstGeom>
          <a:noFill/>
          <a:ln cap="flat" cmpd="sng" w="9525">
            <a:solidFill>
              <a:schemeClr val="dk2"/>
            </a:solidFill>
            <a:prstDash val="solid"/>
            <a:round/>
            <a:headEnd len="sm" w="sm" type="none"/>
            <a:tailEnd len="sm" w="sm" type="none"/>
          </a:ln>
        </p:spPr>
      </p:cxnSp>
      <p:cxnSp>
        <p:nvCxnSpPr>
          <p:cNvPr id="220" name="Google Shape;220;p5"/>
          <p:cNvCxnSpPr>
            <a:stCxn id="209" idx="2"/>
            <a:endCxn id="212" idx="1"/>
          </p:cNvCxnSpPr>
          <p:nvPr/>
        </p:nvCxnSpPr>
        <p:spPr>
          <a:xfrm flipH="1" rot="-5400000">
            <a:off x="7571114" y="3049238"/>
            <a:ext cx="1680600" cy="469800"/>
          </a:xfrm>
          <a:prstGeom prst="bentConnector2">
            <a:avLst/>
          </a:prstGeom>
          <a:noFill/>
          <a:ln cap="flat" cmpd="sng" w="9525">
            <a:solidFill>
              <a:schemeClr val="dk2"/>
            </a:solidFill>
            <a:prstDash val="solid"/>
            <a:round/>
            <a:headEnd len="sm" w="sm" type="none"/>
            <a:tailEnd len="sm" w="sm" type="none"/>
          </a:ln>
        </p:spPr>
      </p:cxnSp>
      <p:cxnSp>
        <p:nvCxnSpPr>
          <p:cNvPr id="221" name="Google Shape;221;p5"/>
          <p:cNvCxnSpPr>
            <a:stCxn id="209" idx="2"/>
            <a:endCxn id="213" idx="1"/>
          </p:cNvCxnSpPr>
          <p:nvPr/>
        </p:nvCxnSpPr>
        <p:spPr>
          <a:xfrm flipH="1" rot="-5400000">
            <a:off x="7265864" y="3354488"/>
            <a:ext cx="2291100" cy="469800"/>
          </a:xfrm>
          <a:prstGeom prst="bentConnector2">
            <a:avLst/>
          </a:prstGeom>
          <a:noFill/>
          <a:ln cap="flat" cmpd="sng" w="9525">
            <a:solidFill>
              <a:schemeClr val="dk2"/>
            </a:solidFill>
            <a:prstDash val="solid"/>
            <a:round/>
            <a:headEnd len="sm" w="sm" type="none"/>
            <a:tailEnd len="sm" w="sm" type="none"/>
          </a:ln>
        </p:spPr>
      </p:cxnSp>
      <p:cxnSp>
        <p:nvCxnSpPr>
          <p:cNvPr id="222" name="Google Shape;222;p5"/>
          <p:cNvCxnSpPr>
            <a:stCxn id="208" idx="2"/>
            <a:endCxn id="214" idx="3"/>
          </p:cNvCxnSpPr>
          <p:nvPr/>
        </p:nvCxnSpPr>
        <p:spPr>
          <a:xfrm rot="5400000">
            <a:off x="3881282" y="2373638"/>
            <a:ext cx="439200" cy="579600"/>
          </a:xfrm>
          <a:prstGeom prst="bentConnector2">
            <a:avLst/>
          </a:prstGeom>
          <a:noFill/>
          <a:ln cap="flat" cmpd="sng" w="9525">
            <a:solidFill>
              <a:schemeClr val="dk2"/>
            </a:solidFill>
            <a:prstDash val="solid"/>
            <a:round/>
            <a:headEnd len="sm" w="sm" type="none"/>
            <a:tailEnd len="sm" w="sm" type="none"/>
          </a:ln>
        </p:spPr>
      </p:cxnSp>
      <p:cxnSp>
        <p:nvCxnSpPr>
          <p:cNvPr id="223" name="Google Shape;223;p5"/>
          <p:cNvCxnSpPr>
            <a:stCxn id="208" idx="2"/>
            <a:endCxn id="215" idx="3"/>
          </p:cNvCxnSpPr>
          <p:nvPr/>
        </p:nvCxnSpPr>
        <p:spPr>
          <a:xfrm rot="5400000">
            <a:off x="3725282" y="2888138"/>
            <a:ext cx="1109700" cy="221100"/>
          </a:xfrm>
          <a:prstGeom prst="bentConnector2">
            <a:avLst/>
          </a:prstGeom>
          <a:noFill/>
          <a:ln cap="flat" cmpd="sng" w="9525">
            <a:solidFill>
              <a:schemeClr val="dk2"/>
            </a:solidFill>
            <a:prstDash val="solid"/>
            <a:round/>
            <a:headEnd len="sm" w="sm" type="none"/>
            <a:tailEnd len="sm" w="sm" type="none"/>
          </a:ln>
        </p:spPr>
      </p:cxnSp>
      <p:cxnSp>
        <p:nvCxnSpPr>
          <p:cNvPr id="224" name="Google Shape;224;p5"/>
          <p:cNvCxnSpPr>
            <a:stCxn id="207" idx="3"/>
            <a:endCxn id="209" idx="0"/>
          </p:cNvCxnSpPr>
          <p:nvPr/>
        </p:nvCxnSpPr>
        <p:spPr>
          <a:xfrm>
            <a:off x="7568416" y="1275938"/>
            <a:ext cx="608100" cy="860100"/>
          </a:xfrm>
          <a:prstGeom prst="bentConnector2">
            <a:avLst/>
          </a:prstGeom>
          <a:noFill/>
          <a:ln cap="flat" cmpd="sng" w="9525">
            <a:solidFill>
              <a:schemeClr val="dk2"/>
            </a:solidFill>
            <a:prstDash val="solid"/>
            <a:round/>
            <a:headEnd len="sm" w="sm" type="none"/>
            <a:tailEnd len="sm" w="sm" type="none"/>
          </a:ln>
        </p:spPr>
      </p:cxnSp>
      <p:cxnSp>
        <p:nvCxnSpPr>
          <p:cNvPr id="225" name="Google Shape;225;p5"/>
          <p:cNvCxnSpPr>
            <a:stCxn id="207" idx="1"/>
            <a:endCxn id="208" idx="0"/>
          </p:cNvCxnSpPr>
          <p:nvPr/>
        </p:nvCxnSpPr>
        <p:spPr>
          <a:xfrm flipH="1">
            <a:off x="4390570" y="1275938"/>
            <a:ext cx="848400" cy="860100"/>
          </a:xfrm>
          <a:prstGeom prst="bentConnector2">
            <a:avLst/>
          </a:prstGeom>
          <a:noFill/>
          <a:ln cap="flat" cmpd="sng" w="9525">
            <a:solidFill>
              <a:schemeClr val="dk2"/>
            </a:solidFill>
            <a:prstDash val="solid"/>
            <a:round/>
            <a:headEnd len="sm" w="sm" type="none"/>
            <a:tailEnd len="sm" w="sm" type="none"/>
          </a:ln>
        </p:spPr>
      </p:cxnSp>
      <p:sp>
        <p:nvSpPr>
          <p:cNvPr id="226" name="Google Shape;226;p5"/>
          <p:cNvSpPr txBox="1"/>
          <p:nvPr/>
        </p:nvSpPr>
        <p:spPr>
          <a:xfrm>
            <a:off x="225088" y="0"/>
            <a:ext cx="10661448" cy="11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Nunito"/>
              <a:buNone/>
            </a:pPr>
            <a:r>
              <a:rPr b="0" i="0" lang="en-US" sz="3200" u="none" cap="none" strike="noStrike">
                <a:solidFill>
                  <a:schemeClr val="dk1"/>
                </a:solidFill>
                <a:latin typeface="Nunito"/>
                <a:ea typeface="Nunito"/>
                <a:cs typeface="Nunito"/>
                <a:sym typeface="Nunito"/>
              </a:rPr>
              <a:t>The various types of editors: What do they do?</a:t>
            </a:r>
            <a:endParaRPr b="0" i="0" sz="1400" u="none" cap="none" strike="noStrike">
              <a:solidFill>
                <a:srgbClr val="000000"/>
              </a:solidFill>
              <a:latin typeface="Arial"/>
              <a:ea typeface="Arial"/>
              <a:cs typeface="Arial"/>
              <a:sym typeface="Arial"/>
            </a:endParaRPr>
          </a:p>
        </p:txBody>
      </p:sp>
      <p:sp>
        <p:nvSpPr>
          <p:cNvPr id="227" name="Google Shape;227;p5"/>
          <p:cNvSpPr txBox="1"/>
          <p:nvPr/>
        </p:nvSpPr>
        <p:spPr>
          <a:xfrm>
            <a:off x="364082" y="4455795"/>
            <a:ext cx="330007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75757"/>
                </a:solidFill>
                <a:latin typeface="Nunito"/>
                <a:ea typeface="Nunito"/>
                <a:cs typeface="Nunito"/>
                <a:sym typeface="Nunito"/>
              </a:rPr>
              <a:t>Evaluation of suitability for publication according to the scientific content and editorial scope and requirements</a:t>
            </a:r>
            <a:endParaRPr b="0" i="0" sz="1400" u="none" cap="none" strike="noStrike">
              <a:solidFill>
                <a:srgbClr val="000000"/>
              </a:solidFill>
              <a:latin typeface="Arial"/>
              <a:ea typeface="Arial"/>
              <a:cs typeface="Arial"/>
              <a:sym typeface="Arial"/>
            </a:endParaRPr>
          </a:p>
        </p:txBody>
      </p:sp>
      <p:cxnSp>
        <p:nvCxnSpPr>
          <p:cNvPr id="228" name="Google Shape;228;p5"/>
          <p:cNvCxnSpPr>
            <a:stCxn id="216" idx="1"/>
          </p:cNvCxnSpPr>
          <p:nvPr/>
        </p:nvCxnSpPr>
        <p:spPr>
          <a:xfrm flipH="1">
            <a:off x="711773" y="2935194"/>
            <a:ext cx="1206000" cy="1461900"/>
          </a:xfrm>
          <a:prstGeom prst="curvedConnector2">
            <a:avLst/>
          </a:prstGeom>
          <a:noFill/>
          <a:ln cap="flat" cmpd="sng" w="19050">
            <a:solidFill>
              <a:srgbClr val="575757"/>
            </a:solidFill>
            <a:prstDash val="solid"/>
            <a:round/>
            <a:headEnd len="sm" w="sm" type="none"/>
            <a:tailEnd len="med" w="med" type="triangle"/>
          </a:ln>
        </p:spPr>
      </p:cxnSp>
      <p:sp>
        <p:nvSpPr>
          <p:cNvPr id="229" name="Google Shape;229;p5"/>
          <p:cNvSpPr txBox="1"/>
          <p:nvPr/>
        </p:nvSpPr>
        <p:spPr>
          <a:xfrm>
            <a:off x="4182312" y="5243617"/>
            <a:ext cx="388592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75757"/>
                </a:solidFill>
                <a:latin typeface="Nunito"/>
                <a:ea typeface="Nunito"/>
                <a:cs typeface="Nunito"/>
                <a:sym typeface="Nunito"/>
              </a:rPr>
              <a:t>Ensure compliance with language requirements and style guidelines such as AMA and APA</a:t>
            </a:r>
            <a:endParaRPr b="0" i="0" sz="1400" u="none" cap="none" strike="noStrike">
              <a:solidFill>
                <a:srgbClr val="000000"/>
              </a:solidFill>
              <a:latin typeface="Arial"/>
              <a:ea typeface="Arial"/>
              <a:cs typeface="Arial"/>
              <a:sym typeface="Arial"/>
            </a:endParaRPr>
          </a:p>
        </p:txBody>
      </p:sp>
      <p:cxnSp>
        <p:nvCxnSpPr>
          <p:cNvPr id="230" name="Google Shape;230;p5"/>
          <p:cNvCxnSpPr>
            <a:stCxn id="205" idx="2"/>
          </p:cNvCxnSpPr>
          <p:nvPr/>
        </p:nvCxnSpPr>
        <p:spPr>
          <a:xfrm rot="5400000">
            <a:off x="8254654" y="4699552"/>
            <a:ext cx="509400" cy="1255800"/>
          </a:xfrm>
          <a:prstGeom prst="curvedConnector2">
            <a:avLst/>
          </a:prstGeom>
          <a:noFill/>
          <a:ln cap="flat" cmpd="sng" w="19050">
            <a:solidFill>
              <a:srgbClr val="575757"/>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c3a7db929c_1_21"/>
          <p:cNvSpPr txBox="1"/>
          <p:nvPr/>
        </p:nvSpPr>
        <p:spPr>
          <a:xfrm>
            <a:off x="2107000" y="1122300"/>
            <a:ext cx="9618600" cy="511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4A4A4A"/>
                </a:solidFill>
                <a:latin typeface="Nunito"/>
                <a:ea typeface="Nunito"/>
                <a:cs typeface="Nunito"/>
                <a:sym typeface="Nunito"/>
              </a:rPr>
              <a:t>The Editor-in Chief and the Associate/Academic Editors act as gatekeepers for the journal</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They </a:t>
            </a:r>
            <a:r>
              <a:rPr b="1" i="0" lang="en-US" sz="1600" u="none" cap="none" strike="noStrike">
                <a:solidFill>
                  <a:srgbClr val="4A4A4A"/>
                </a:solidFill>
                <a:latin typeface="Nunito"/>
                <a:ea typeface="Nunito"/>
                <a:cs typeface="Nunito"/>
                <a:sym typeface="Nunito"/>
              </a:rPr>
              <a:t>curate</a:t>
            </a:r>
            <a:r>
              <a:rPr b="0" i="0" lang="en-US" sz="1600" u="none" cap="none" strike="noStrike">
                <a:solidFill>
                  <a:srgbClr val="4A4A4A"/>
                </a:solidFill>
                <a:latin typeface="Nunito"/>
                <a:ea typeface="Nunito"/>
                <a:cs typeface="Nunito"/>
                <a:sym typeface="Nunito"/>
              </a:rPr>
              <a:t> content i.e. make decisions on what gets published in the journal</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They uphold the journal’s policies and thus look after the journal’s </a:t>
            </a:r>
            <a:r>
              <a:rPr b="1" i="0" lang="en-US" sz="1600" u="none" cap="none" strike="noStrike">
                <a:solidFill>
                  <a:srgbClr val="4A4A4A"/>
                </a:solidFill>
                <a:latin typeface="Nunito"/>
                <a:ea typeface="Nunito"/>
                <a:cs typeface="Nunito"/>
                <a:sym typeface="Nunito"/>
              </a:rPr>
              <a:t>reputation</a:t>
            </a:r>
            <a:endParaRPr b="1" i="0" sz="1600" u="none" cap="none" strike="noStrike">
              <a:solidFill>
                <a:srgbClr val="4A4A4A"/>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4A4A4A"/>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4A4A4A"/>
                </a:solidFill>
                <a:latin typeface="Nunito"/>
                <a:ea typeface="Nunito"/>
                <a:cs typeface="Nunito"/>
                <a:sym typeface="Nunito"/>
              </a:rPr>
              <a:t>In addition to handling the editorial process for individual manuscripts, they also:</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Invite colleagues to submit to the journal</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Invite colleagues to review for the journal or join its editorial board</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Commission non-research manuscripts such as narrative reviews and commentaries</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Keep abreast of the latest literature and developments in their field and make recommendations for commissioned content or editorial policy needs</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Represent the journal at conferences and meetings</a:t>
            </a:r>
            <a:endParaRPr b="0" i="0" sz="1600" u="none" cap="none" strike="noStrike">
              <a:solidFill>
                <a:srgbClr val="4A4A4A"/>
              </a:solidFill>
              <a:latin typeface="Nunito"/>
              <a:ea typeface="Nunito"/>
              <a:cs typeface="Nunito"/>
              <a:sym typeface="Nunito"/>
            </a:endParaRPr>
          </a:p>
          <a:p>
            <a:pPr indent="-330200" lvl="0" marL="457200" marR="0" rtl="0" algn="l">
              <a:lnSpc>
                <a:spcPct val="150000"/>
              </a:lnSpc>
              <a:spcBef>
                <a:spcPts val="0"/>
              </a:spcBef>
              <a:spcAft>
                <a:spcPts val="0"/>
              </a:spcAft>
              <a:buClr>
                <a:srgbClr val="4A4A4A"/>
              </a:buClr>
              <a:buSzPts val="1600"/>
              <a:buFont typeface="Nunito"/>
              <a:buChar char="●"/>
            </a:pPr>
            <a:r>
              <a:rPr b="0" i="0" lang="en-US" sz="1600" u="none" cap="none" strike="noStrike">
                <a:solidFill>
                  <a:srgbClr val="4A4A4A"/>
                </a:solidFill>
                <a:latin typeface="Nunito"/>
                <a:ea typeface="Nunito"/>
                <a:cs typeface="Nunito"/>
                <a:sym typeface="Nunito"/>
              </a:rPr>
              <a:t>Suggest topics for and/or manage special issues at the journal - collections of publications around a specific theme, usually time bound</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c3a7db929c_1_21"/>
          <p:cNvSpPr txBox="1"/>
          <p:nvPr>
            <p:ph type="title"/>
          </p:nvPr>
        </p:nvSpPr>
        <p:spPr>
          <a:xfrm>
            <a:off x="225103" y="0"/>
            <a:ext cx="5533500" cy="11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Scientific Editors</a:t>
            </a:r>
            <a:endParaRPr/>
          </a:p>
        </p:txBody>
      </p:sp>
      <p:grpSp>
        <p:nvGrpSpPr>
          <p:cNvPr id="237" name="Google Shape;237;gc3a7db929c_1_21"/>
          <p:cNvGrpSpPr/>
          <p:nvPr/>
        </p:nvGrpSpPr>
        <p:grpSpPr>
          <a:xfrm>
            <a:off x="339501" y="1318800"/>
            <a:ext cx="1287150" cy="4652034"/>
            <a:chOff x="339501" y="1318800"/>
            <a:chExt cx="1287150" cy="4652034"/>
          </a:xfrm>
        </p:grpSpPr>
        <p:grpSp>
          <p:nvGrpSpPr>
            <p:cNvPr id="238" name="Google Shape;238;gc3a7db929c_1_21"/>
            <p:cNvGrpSpPr/>
            <p:nvPr/>
          </p:nvGrpSpPr>
          <p:grpSpPr>
            <a:xfrm>
              <a:off x="413377" y="2683100"/>
              <a:ext cx="1139404" cy="3287734"/>
              <a:chOff x="522226" y="1615775"/>
              <a:chExt cx="1030575" cy="3034925"/>
            </a:xfrm>
          </p:grpSpPr>
          <p:pic>
            <p:nvPicPr>
              <p:cNvPr id="239" name="Google Shape;239;gc3a7db929c_1_21"/>
              <p:cNvPicPr preferRelativeResize="0"/>
              <p:nvPr/>
            </p:nvPicPr>
            <p:blipFill rotWithShape="1">
              <a:blip r:embed="rId3">
                <a:alphaModFix/>
              </a:blip>
              <a:srcRect b="0" l="0" r="0" t="0"/>
              <a:stretch/>
            </p:blipFill>
            <p:spPr>
              <a:xfrm>
                <a:off x="522226" y="1615775"/>
                <a:ext cx="1030575" cy="1030575"/>
              </a:xfrm>
              <a:prstGeom prst="rect">
                <a:avLst/>
              </a:prstGeom>
              <a:noFill/>
              <a:ln>
                <a:noFill/>
              </a:ln>
            </p:spPr>
          </p:pic>
          <p:pic>
            <p:nvPicPr>
              <p:cNvPr id="240" name="Google Shape;240;gc3a7db929c_1_21"/>
              <p:cNvPicPr preferRelativeResize="0"/>
              <p:nvPr/>
            </p:nvPicPr>
            <p:blipFill rotWithShape="1">
              <a:blip r:embed="rId3">
                <a:alphaModFix/>
              </a:blip>
              <a:srcRect b="0" l="0" r="0" t="0"/>
              <a:stretch/>
            </p:blipFill>
            <p:spPr>
              <a:xfrm>
                <a:off x="522226" y="2646350"/>
                <a:ext cx="1030575" cy="1030575"/>
              </a:xfrm>
              <a:prstGeom prst="rect">
                <a:avLst/>
              </a:prstGeom>
              <a:noFill/>
              <a:ln>
                <a:noFill/>
              </a:ln>
            </p:spPr>
          </p:pic>
          <p:pic>
            <p:nvPicPr>
              <p:cNvPr id="241" name="Google Shape;241;gc3a7db929c_1_21"/>
              <p:cNvPicPr preferRelativeResize="0"/>
              <p:nvPr/>
            </p:nvPicPr>
            <p:blipFill rotWithShape="1">
              <a:blip r:embed="rId3">
                <a:alphaModFix/>
              </a:blip>
              <a:srcRect b="0" l="0" r="0" t="0"/>
              <a:stretch/>
            </p:blipFill>
            <p:spPr>
              <a:xfrm>
                <a:off x="522226" y="3620125"/>
                <a:ext cx="1030575" cy="1030575"/>
              </a:xfrm>
              <a:prstGeom prst="rect">
                <a:avLst/>
              </a:prstGeom>
              <a:noFill/>
              <a:ln>
                <a:noFill/>
              </a:ln>
            </p:spPr>
          </p:pic>
        </p:grpSp>
        <p:pic>
          <p:nvPicPr>
            <p:cNvPr id="242" name="Google Shape;242;gc3a7db929c_1_21"/>
            <p:cNvPicPr preferRelativeResize="0"/>
            <p:nvPr/>
          </p:nvPicPr>
          <p:blipFill rotWithShape="1">
            <a:blip r:embed="rId4">
              <a:alphaModFix/>
            </a:blip>
            <a:srcRect b="0" l="0" r="0" t="0"/>
            <a:stretch/>
          </p:blipFill>
          <p:spPr>
            <a:xfrm>
              <a:off x="339501" y="1318800"/>
              <a:ext cx="1287150" cy="12871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ASAPb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2020-11-15T14:08:29Z</dcterms:created>
  <dc:creator>Copyeditor (JMIRP)</dc:creator>
</cp:coreProperties>
</file>